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373" r:id="rId2"/>
    <p:sldId id="376" r:id="rId3"/>
    <p:sldId id="377" r:id="rId4"/>
    <p:sldId id="378" r:id="rId5"/>
    <p:sldId id="379" r:id="rId6"/>
    <p:sldId id="380" r:id="rId7"/>
    <p:sldId id="381" r:id="rId8"/>
    <p:sldId id="382" r:id="rId9"/>
    <p:sldId id="383" r:id="rId10"/>
    <p:sldId id="384" r:id="rId11"/>
    <p:sldId id="3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1CC"/>
    <a:srgbClr val="999490"/>
    <a:srgbClr val="962A8B"/>
    <a:srgbClr val="C8AE73"/>
    <a:srgbClr val="FBB800"/>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45" autoAdjust="0"/>
  </p:normalViewPr>
  <p:slideViewPr>
    <p:cSldViewPr showGuides="1">
      <p:cViewPr varScale="1">
        <p:scale>
          <a:sx n="115" d="100"/>
          <a:sy n="115" d="100"/>
        </p:scale>
        <p:origin x="372" y="108"/>
      </p:cViewPr>
      <p:guideLst/>
    </p:cSldViewPr>
  </p:slideViewPr>
  <p:notesTextViewPr>
    <p:cViewPr>
      <p:scale>
        <a:sx n="1" d="1"/>
        <a:sy n="1" d="1"/>
      </p:scale>
      <p:origin x="0" y="0"/>
    </p:cViewPr>
  </p:notesTextViewPr>
  <p:notesViewPr>
    <p:cSldViewPr showGuides="1">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9/07/2019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9/07/2019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[CLICK] The optimised</a:t>
            </a:r>
            <a:r>
              <a:rPr lang="en-AU" baseline="0" dirty="0" smtClean="0"/>
              <a:t> menu structure appears consistently in every course.</a:t>
            </a:r>
          </a:p>
          <a:p>
            <a:r>
              <a:rPr lang="en-AU" baseline="0" dirty="0" smtClean="0"/>
              <a:t>[CLICK] There is a course banner which has been created using the banner tool within Blackboard. This reinforces for the student which course they are currently looking at</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There’s also a friendly welcome message that has been developed by editing the template message content.</a:t>
            </a:r>
          </a:p>
          <a:p>
            <a:r>
              <a:rPr lang="en-AU" baseline="0" dirty="0" smtClean="0"/>
              <a:t>[CLICK] You could also include a short welcome video by the lecturer providing an overview of the course and the benefits of taking it.</a:t>
            </a:r>
          </a:p>
          <a:p>
            <a:endParaRPr lang="en-AU" baseline="0" dirty="0" smtClean="0"/>
          </a:p>
        </p:txBody>
      </p:sp>
    </p:spTree>
    <p:extLst>
      <p:ext uri="{BB962C8B-B14F-4D97-AF65-F5344CB8AC3E}">
        <p14:creationId xmlns:p14="http://schemas.microsoft.com/office/powerpoint/2010/main" val="51980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The Course Staff tab</a:t>
            </a:r>
            <a:r>
              <a:rPr lang="en-AU" baseline="0" dirty="0" smtClean="0"/>
              <a:t> provides information and contact details about the Teaching Team. </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The Course Coordinator should always be at the top, </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and there should also be information on the reasons for students to contact them. </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The contact details of other staff with their photos should be below, and this can include guest lecturers if you choose. These additional contacts can also be organised into a folder.</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a:t>
            </a:r>
            <a:r>
              <a:rPr lang="en-AU" b="1" i="1" baseline="0" dirty="0" smtClean="0"/>
              <a:t> </a:t>
            </a:r>
            <a:r>
              <a:rPr lang="en-AU" baseline="0" dirty="0" smtClean="0"/>
              <a:t>You may also wish to provide brief biographies of key members of the team.</a:t>
            </a:r>
            <a:endParaRPr lang="en-AU" b="1" i="1" baseline="0" dirty="0" smtClean="0"/>
          </a:p>
        </p:txBody>
      </p:sp>
    </p:spTree>
    <p:extLst>
      <p:ext uri="{BB962C8B-B14F-4D97-AF65-F5344CB8AC3E}">
        <p14:creationId xmlns:p14="http://schemas.microsoft.com/office/powerpoint/2010/main" val="221052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Course Help</a:t>
            </a:r>
            <a:r>
              <a:rPr lang="en-AU" baseline="0" dirty="0" smtClean="0"/>
              <a:t> should be the first place that students are directed with questions. Providing students with clear directions of how to access support can improve their experience and minimise misdirected or unanswered questions.</a:t>
            </a:r>
          </a:p>
          <a:p>
            <a:r>
              <a:rPr lang="en-AU" baseline="0" dirty="0" smtClean="0"/>
              <a:t>[CLICK] Where possible, links or references to sources of help should be provided without duplicating content that can be found elsewhere.</a:t>
            </a:r>
          </a:p>
          <a:p>
            <a:r>
              <a:rPr lang="en-AU" baseline="0" dirty="0" smtClean="0"/>
              <a:t>[CLICK] To avoid content duplication, the Late Submission item is a reference to the relevant section of the course’s ECP, </a:t>
            </a:r>
          </a:p>
          <a:p>
            <a:r>
              <a:rPr lang="en-AU" baseline="0" dirty="0" smtClean="0"/>
              <a:t>[CLICK] while the Deferred Exams item has a link to the </a:t>
            </a:r>
            <a:r>
              <a:rPr lang="en-AU" baseline="0" dirty="0" err="1" smtClean="0"/>
              <a:t>my.UQ</a:t>
            </a:r>
            <a:r>
              <a:rPr lang="en-AU" baseline="0" dirty="0" smtClean="0"/>
              <a:t> section on the University’s Deferred Exams policy.</a:t>
            </a:r>
          </a:p>
          <a:p>
            <a:pPr marL="0" marR="0" lvl="0" indent="0" defTabSz="457200" eaLnBrk="1" fontAlgn="auto" latinLnBrk="0" hangingPunct="1">
              <a:lnSpc>
                <a:spcPct val="117999"/>
              </a:lnSpc>
              <a:spcBef>
                <a:spcPts val="0"/>
              </a:spcBef>
              <a:spcAft>
                <a:spcPts val="0"/>
              </a:spcAft>
              <a:buClrTx/>
              <a:buSzTx/>
              <a:buFontTx/>
              <a:buNone/>
              <a:tabLst/>
              <a:defRPr/>
            </a:pPr>
            <a:r>
              <a:rPr lang="en-AU" baseline="0" dirty="0" smtClean="0"/>
              <a:t>[CLICK] As tutors are often the main point of contact for students, you may choose to post a Consultation Sessions timetable. </a:t>
            </a:r>
          </a:p>
          <a:p>
            <a:endParaRPr lang="en-AU" dirty="0" smtClean="0"/>
          </a:p>
        </p:txBody>
      </p:sp>
    </p:spTree>
    <p:extLst>
      <p:ext uri="{BB962C8B-B14F-4D97-AF65-F5344CB8AC3E}">
        <p14:creationId xmlns:p14="http://schemas.microsoft.com/office/powerpoint/2010/main" val="46286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Learning Resources section is </a:t>
            </a:r>
            <a:r>
              <a:rPr lang="en-US" baseline="0" dirty="0" err="1" smtClean="0"/>
              <a:t>organised</a:t>
            </a:r>
            <a:r>
              <a:rPr lang="en-US" baseline="0" dirty="0" smtClean="0"/>
              <a:t> to make it as easy as possible for students to find the resources the need. </a:t>
            </a:r>
          </a:p>
          <a:p>
            <a:r>
              <a:rPr lang="en-US" baseline="0" dirty="0" smtClean="0"/>
              <a:t>[CLICK] The Lecture recordings folder should always be at the top, and the recordings are automatically added. </a:t>
            </a:r>
          </a:p>
          <a:p>
            <a:r>
              <a:rPr lang="en-US" baseline="0" dirty="0" smtClean="0"/>
              <a:t>[CLICK] Below that are folders containing all the resources for each week of Semester. If your course requires, this could equally be separate folders for each module. </a:t>
            </a:r>
          </a:p>
          <a:p>
            <a:r>
              <a:rPr lang="en-US" baseline="0" dirty="0" smtClean="0"/>
              <a:t>[CLICK] Below the name of each folder in the list is an overview of the content for that week, to give students a idea of what the focus is. </a:t>
            </a:r>
          </a:p>
          <a:p>
            <a:r>
              <a:rPr lang="en-US" baseline="0" dirty="0" smtClean="0"/>
              <a:t>Where there is a schedule variation </a:t>
            </a:r>
          </a:p>
          <a:p>
            <a:r>
              <a:rPr lang="en-US" baseline="0" dirty="0" smtClean="0"/>
              <a:t>[CLICK], such as for Easter or Mid Semester break, it can be helpful to add an item at the appropriate point between the folders together with details of the change and its duration.</a:t>
            </a:r>
            <a:endParaRPr lang="en-US" dirty="0"/>
          </a:p>
        </p:txBody>
      </p:sp>
    </p:spTree>
    <p:extLst>
      <p:ext uri="{BB962C8B-B14F-4D97-AF65-F5344CB8AC3E}">
        <p14:creationId xmlns:p14="http://schemas.microsoft.com/office/powerpoint/2010/main" val="284305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we now</a:t>
            </a:r>
            <a:r>
              <a:rPr lang="en-US" baseline="0" dirty="0" smtClean="0"/>
              <a:t> look within the week 2 folder, we can see all of the content on the topic of Individual Decision-making. </a:t>
            </a:r>
          </a:p>
          <a:p>
            <a:r>
              <a:rPr lang="en-US" baseline="0" dirty="0" smtClean="0"/>
              <a:t>[CLICK] There are lecture notes with an indication about what the content of the lecture is, </a:t>
            </a:r>
          </a:p>
          <a:p>
            <a:r>
              <a:rPr lang="en-US" baseline="0" dirty="0" smtClean="0"/>
              <a:t>[CLICK] articles to read with references and library links. There shouldn’t be PDF’s to articles for copyright reasons. Instead, provide your reading references to the library, and they will ensure that the course’s Library Links are kept up to date. </a:t>
            </a:r>
          </a:p>
          <a:p>
            <a:r>
              <a:rPr lang="en-US" baseline="0" dirty="0" smtClean="0"/>
              <a:t>[CLICK] Importantly, there are no dates in the file names to avoid them having to be changed every time the course is run. </a:t>
            </a:r>
          </a:p>
          <a:p>
            <a:r>
              <a:rPr lang="en-US" baseline="0" dirty="0" smtClean="0"/>
              <a:t>[CLICK] At the top there is a table of activities for the week followed by the resources required to guide students as to where they should focus their efforts.</a:t>
            </a:r>
          </a:p>
          <a:p>
            <a:r>
              <a:rPr lang="en-US" baseline="0" dirty="0" smtClean="0"/>
              <a:t>[CLICK] And finally, the tutorial notes are labelled by topic and the week they are held, rather than number of the tutorial, to </a:t>
            </a:r>
            <a:r>
              <a:rPr lang="en-US" baseline="0" dirty="0" err="1" smtClean="0"/>
              <a:t>minimise</a:t>
            </a:r>
            <a:r>
              <a:rPr lang="en-US" baseline="0" dirty="0" smtClean="0"/>
              <a:t> confusion.</a:t>
            </a:r>
            <a:endParaRPr lang="en-US" dirty="0"/>
          </a:p>
        </p:txBody>
      </p:sp>
    </p:spTree>
    <p:extLst>
      <p:ext uri="{BB962C8B-B14F-4D97-AF65-F5344CB8AC3E}">
        <p14:creationId xmlns:p14="http://schemas.microsoft.com/office/powerpoint/2010/main" val="264195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Further down the page in this folder</a:t>
            </a:r>
            <a:r>
              <a:rPr lang="en-US" baseline="0" dirty="0" smtClean="0"/>
              <a:t>, there are tutorial materials</a:t>
            </a:r>
          </a:p>
          <a:p>
            <a:r>
              <a:rPr lang="en-US" baseline="0" dirty="0" smtClean="0"/>
              <a:t>[CLICK] There should also be directions on what students are expected to with the content.</a:t>
            </a:r>
          </a:p>
          <a:p>
            <a:r>
              <a:rPr lang="en-US" baseline="0" dirty="0" smtClean="0"/>
              <a:t>[CLICK] Importantly, each week the content is in a consistent and logical order to make it as easy as possible for students to find.</a:t>
            </a:r>
          </a:p>
          <a:p>
            <a:r>
              <a:rPr lang="en-US" baseline="0" dirty="0" smtClean="0"/>
              <a:t>[CLICK] The titles of the items include the week number </a:t>
            </a:r>
          </a:p>
          <a:p>
            <a:r>
              <a:rPr lang="en-US" baseline="0" dirty="0" smtClean="0"/>
              <a:t>[CLICK] and the names of the attached files are consistent with the item titles.</a:t>
            </a:r>
          </a:p>
          <a:p>
            <a:r>
              <a:rPr lang="en-US" baseline="0" dirty="0" smtClean="0"/>
              <a:t>[CLICK] There can also be embedded multimedia content to provide students with a more varied and engaging online experience.</a:t>
            </a:r>
            <a:endParaRPr lang="en-US" dirty="0"/>
          </a:p>
        </p:txBody>
      </p:sp>
    </p:spTree>
    <p:extLst>
      <p:ext uri="{BB962C8B-B14F-4D97-AF65-F5344CB8AC3E}">
        <p14:creationId xmlns:p14="http://schemas.microsoft.com/office/powerpoint/2010/main" val="397538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Assessment section</a:t>
            </a:r>
            <a:r>
              <a:rPr lang="en-US" baseline="0" dirty="0" smtClean="0"/>
              <a:t> content is headed with a summary of the assessment items for the course. </a:t>
            </a:r>
          </a:p>
          <a:p>
            <a:r>
              <a:rPr lang="en-US" baseline="0" dirty="0" smtClean="0"/>
              <a:t>[CLICK] For consistency, this is a screenshot from the relevant section of the ECP. </a:t>
            </a:r>
          </a:p>
          <a:p>
            <a:r>
              <a:rPr lang="en-US" baseline="0" dirty="0" smtClean="0"/>
              <a:t>[CLICK] Below the table, each assessment item has its own separate folder. </a:t>
            </a:r>
          </a:p>
          <a:p>
            <a:r>
              <a:rPr lang="en-US" baseline="0" dirty="0" smtClean="0"/>
              <a:t>[CLICK] The titles of the folders are identical to those of the ECP, </a:t>
            </a:r>
          </a:p>
          <a:p>
            <a:r>
              <a:rPr lang="en-US" baseline="0" dirty="0" smtClean="0"/>
              <a:t>[CLICK] and each folder contains everything required for the assessment item.</a:t>
            </a:r>
            <a:endParaRPr lang="en-US" dirty="0"/>
          </a:p>
        </p:txBody>
      </p:sp>
    </p:spTree>
    <p:extLst>
      <p:ext uri="{BB962C8B-B14F-4D97-AF65-F5344CB8AC3E}">
        <p14:creationId xmlns:p14="http://schemas.microsoft.com/office/powerpoint/2010/main" val="381999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Looking into the </a:t>
            </a:r>
            <a:r>
              <a:rPr lang="en-US" baseline="0" dirty="0" smtClean="0"/>
              <a:t>assessment item folder for the </a:t>
            </a:r>
            <a:r>
              <a:rPr lang="en-US" dirty="0" smtClean="0"/>
              <a:t>Research</a:t>
            </a:r>
            <a:r>
              <a:rPr lang="en-US" baseline="0" dirty="0" smtClean="0"/>
              <a:t> Film, </a:t>
            </a:r>
          </a:p>
          <a:p>
            <a:r>
              <a:rPr lang="en-US" baseline="0" dirty="0" smtClean="0"/>
              <a:t>[CLICK] the submission link is always at the top </a:t>
            </a:r>
          </a:p>
          <a:p>
            <a:r>
              <a:rPr lang="en-US" baseline="0" dirty="0" smtClean="0"/>
              <a:t>[CLICK] together with instructions on how to submit that particular assessment item.</a:t>
            </a:r>
          </a:p>
          <a:p>
            <a:r>
              <a:rPr lang="en-US" baseline="0" dirty="0" smtClean="0"/>
              <a:t>[CLICK] There are also details of the item which should be a reference to the relevant section of the ECP if possible.</a:t>
            </a:r>
          </a:p>
          <a:p>
            <a:r>
              <a:rPr lang="en-US" baseline="0" dirty="0" smtClean="0"/>
              <a:t>[CLICK] Finally, there is the marketing rubric, or again a reference to the ECP as appropriate. The main aim of linking is to avoid duplicating content that is available elsewhere.</a:t>
            </a:r>
          </a:p>
          <a:p>
            <a:r>
              <a:rPr lang="en-US" b="0" baseline="0" dirty="0" smtClean="0"/>
              <a:t>[CLICK] If there are school or library submission instructions, you can link to those directly for consistency and to avoid content replication</a:t>
            </a:r>
            <a:endParaRPr lang="en-US" b="0" dirty="0"/>
          </a:p>
        </p:txBody>
      </p:sp>
    </p:spTree>
    <p:extLst>
      <p:ext uri="{BB962C8B-B14F-4D97-AF65-F5344CB8AC3E}">
        <p14:creationId xmlns:p14="http://schemas.microsoft.com/office/powerpoint/2010/main" val="110244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[CLICK]</a:t>
            </a:r>
            <a:r>
              <a:rPr lang="en-AU" baseline="0" dirty="0" smtClean="0"/>
              <a:t> </a:t>
            </a:r>
            <a:r>
              <a:rPr lang="en-AU" dirty="0" smtClean="0"/>
              <a:t>An assessment item</a:t>
            </a:r>
            <a:r>
              <a:rPr lang="en-AU" baseline="0" dirty="0" smtClean="0"/>
              <a:t> exemplar is valuable for providing students with a high quality example of what they are expected to submit and help minimise basic questions about the assignment.</a:t>
            </a:r>
          </a:p>
          <a:p>
            <a:r>
              <a:rPr lang="en-AU" baseline="0" dirty="0" smtClean="0"/>
              <a:t>[CLICK] All components, including Self and Peer Evaluation links and instructions, for example, should be placed within the assessment item folder to allow students to see all aspects of the assignment within one folder.</a:t>
            </a:r>
            <a:endParaRPr lang="en-AU" dirty="0"/>
          </a:p>
        </p:txBody>
      </p:sp>
    </p:spTree>
    <p:extLst>
      <p:ext uri="{BB962C8B-B14F-4D97-AF65-F5344CB8AC3E}">
        <p14:creationId xmlns:p14="http://schemas.microsoft.com/office/powerpoint/2010/main" val="1941567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7707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a:extLst>
              <a:ext uri="{FF2B5EF4-FFF2-40B4-BE49-F238E27FC236}">
                <a16:creationId xmlns:a16="http://schemas.microsoft.com/office/drawing/2014/main" id="{4FBEAB6A-AEF1-462D-95F9-F1519022943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5570B25E-86C2-4120-ADF1-BA5A998ACB22}"/>
              </a:ext>
            </a:extLst>
          </p:cNvPr>
          <p:cNvSpPr>
            <a:spLocks noGrp="1"/>
          </p:cNvSpPr>
          <p:nvPr>
            <p:ph type="ftr" sz="quarter" idx="13"/>
          </p:nvPr>
        </p:nvSpPr>
        <p:spPr>
          <a:xfrm>
            <a:off x="719668" y="6519171"/>
            <a:ext cx="3360109" cy="240219"/>
          </a:xfrm>
        </p:spPr>
        <p:txBody>
          <a:bodyPr/>
          <a:lstStyle>
            <a:lvl1pPr>
              <a:defRPr b="0"/>
            </a:lvl1pPr>
          </a:lstStyle>
          <a:p>
            <a:r>
              <a:rPr lang="en-AU"/>
              <a:t>Presentation Title | Date</a:t>
            </a:r>
            <a:endParaRPr lang="en-AU" dirty="0"/>
          </a:p>
        </p:txBody>
      </p:sp>
      <p:sp>
        <p:nvSpPr>
          <p:cNvPr id="4" name="Date Placeholder 3">
            <a:extLst>
              <a:ext uri="{FF2B5EF4-FFF2-40B4-BE49-F238E27FC236}">
                <a16:creationId xmlns:a16="http://schemas.microsoft.com/office/drawing/2014/main" id="{DEE5E26C-0EA4-4311-8C33-7E0BB26727D1}"/>
              </a:ext>
            </a:extLst>
          </p:cNvPr>
          <p:cNvSpPr>
            <a:spLocks noGrp="1"/>
          </p:cNvSpPr>
          <p:nvPr>
            <p:ph type="dt" sz="half" idx="14"/>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a:extLst>
              <a:ext uri="{FF2B5EF4-FFF2-40B4-BE49-F238E27FC236}">
                <a16:creationId xmlns:a16="http://schemas.microsoft.com/office/drawing/2014/main" id="{B5ADC021-5712-427A-9A4F-3BEA0E8FD587}"/>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4C523327-0B7D-4C38-92D5-3F55376A81CA}"/>
              </a:ext>
            </a:extLst>
          </p:cNvPr>
          <p:cNvSpPr>
            <a:spLocks noGrp="1"/>
          </p:cNvSpPr>
          <p:nvPr>
            <p:ph type="ftr" sz="quarter" idx="13"/>
          </p:nvPr>
        </p:nvSpPr>
        <p:spPr>
          <a:xfrm>
            <a:off x="719668" y="6519171"/>
            <a:ext cx="3360109" cy="240219"/>
          </a:xfrm>
        </p:spPr>
        <p:txBody>
          <a:bodyPr/>
          <a:lstStyle>
            <a:lvl1pPr>
              <a:defRPr b="0"/>
            </a:lvl1pPr>
          </a:lstStyle>
          <a:p>
            <a:r>
              <a:rPr lang="en-AU" dirty="0"/>
              <a:t>Presentation Title | Date</a:t>
            </a:r>
          </a:p>
        </p:txBody>
      </p:sp>
      <p:sp>
        <p:nvSpPr>
          <p:cNvPr id="2" name="Date Placeholder 1">
            <a:extLst>
              <a:ext uri="{FF2B5EF4-FFF2-40B4-BE49-F238E27FC236}">
                <a16:creationId xmlns:a16="http://schemas.microsoft.com/office/drawing/2014/main" id="{B3CAE99C-6246-4A8D-9665-8E1EF48C2776}"/>
              </a:ext>
            </a:extLst>
          </p:cNvPr>
          <p:cNvSpPr>
            <a:spLocks noGrp="1"/>
          </p:cNvSpPr>
          <p:nvPr>
            <p:ph type="dt" sz="half" idx="14"/>
          </p:nvPr>
        </p:nvSpPr>
        <p:spPr/>
        <p:txBody>
          <a:bodyPr/>
          <a:lstStyle>
            <a:lvl1pPr algn="l">
              <a:defRPr/>
            </a:lvl1pPr>
          </a:lstStyle>
          <a:p>
            <a:r>
              <a:rPr lang="en-US"/>
              <a:t>CRICOS code 00025B</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8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dirty="0"/>
              <a:t/>
            </a:r>
            <a:br>
              <a:rPr lang="en-AU" dirty="0"/>
            </a:br>
            <a:r>
              <a:rPr lang="en-AU" dirty="0"/>
              <a:t/>
            </a:r>
            <a:br>
              <a:rPr lang="en-AU" dirty="0"/>
            </a:br>
            <a:r>
              <a:rPr lang="en-AU" dirty="0"/>
              <a:t/>
            </a:r>
            <a:br>
              <a:rPr lang="en-AU" dirty="0"/>
            </a:br>
            <a:r>
              <a:rPr lang="en-AU" dirty="0"/>
              <a:t/>
            </a:r>
            <a:br>
              <a:rPr lang="en-AU" dirty="0"/>
            </a:br>
            <a:r>
              <a:rPr lang="en-AU" dirty="0"/>
              <a:t/>
            </a:r>
            <a:br>
              <a:rPr lang="en-AU" dirty="0"/>
            </a:br>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688434"/>
            <a:ext cx="2592288" cy="876470"/>
          </a:xfrm>
        </p:spPr>
        <p:txBody>
          <a:bodyPr anchor="t">
            <a:normAutofit/>
          </a:bodyPr>
          <a:lstStyle>
            <a:lvl1pPr>
              <a:defRPr sz="2800"/>
            </a:lvl1pPr>
          </a:lstStyle>
          <a:p>
            <a:r>
              <a:rPr lang="en-US" dirty="0"/>
              <a:t>[Title]</a:t>
            </a:r>
            <a:endParaRPr lang="en-AU" dirty="0"/>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dirty="0"/>
              <a:t>Presentation Title | Date</a:t>
            </a:r>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dirty="0"/>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dirty="0"/>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lvl1pPr>
              <a:defRPr>
                <a:solidFill>
                  <a:schemeClr val="bg1"/>
                </a:solidFill>
              </a:defRPr>
            </a:lvl1pPr>
          </a:lstStyle>
          <a:p>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D34DE91-0A0E-4F2C-AE95-29A5EC069F9B}"/>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695326" y="1052736"/>
            <a:ext cx="7096124" cy="469056"/>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p:txBody>
          <a:bodyPr/>
          <a:lstStyle/>
          <a:p>
            <a:pPr algn="l"/>
            <a:r>
              <a:rPr lang="en-US"/>
              <a:t>CRICOS code 00025B</a:t>
            </a:r>
            <a:endParaRPr lang="en-AU" dirty="0"/>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a:t>
            </a:r>
            <a:r>
              <a:rPr lang="en-US" sz="1400" dirty="0" err="1">
                <a:solidFill>
                  <a:schemeClr val="bg1"/>
                </a:solidFill>
              </a:rPr>
              <a:t>colour</a:t>
            </a:r>
            <a:r>
              <a:rPr lang="en-US" sz="1400" dirty="0">
                <a:solidFill>
                  <a:schemeClr val="bg1"/>
                </a:solidFill>
              </a:rPr>
              <a:t>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967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p:txBody>
          <a:bodyPr/>
          <a:lstStyle/>
          <a:p>
            <a:pPr algn="l"/>
            <a:r>
              <a:rPr lang="en-US"/>
              <a:t>CRICOS code 00025B</a:t>
            </a:r>
            <a:endParaRPr lang="en-AU" dirty="0"/>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p:txBody>
          <a:bodyPr/>
          <a:lstStyle/>
          <a:p>
            <a:pPr algn="l"/>
            <a:r>
              <a:rPr lang="en-US"/>
              <a:t>CRICOS code 00025B</a:t>
            </a:r>
            <a:endParaRPr lang="en-AU" dirty="0"/>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p:txBody>
          <a:bodyPr/>
          <a:lstStyle/>
          <a:p>
            <a:pPr algn="l"/>
            <a:r>
              <a:rPr lang="en-US"/>
              <a:t>CRICOS code 00025B</a:t>
            </a:r>
            <a:endParaRPr lang="en-AU" dirty="0"/>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2335139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2217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29009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41921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 name="Date Placeholder 2">
            <a:extLst>
              <a:ext uri="{FF2B5EF4-FFF2-40B4-BE49-F238E27FC236}">
                <a16:creationId xmlns:a16="http://schemas.microsoft.com/office/drawing/2014/main" id="{B8C5A752-ADE5-45BF-9096-CA364AC58F30}"/>
              </a:ext>
            </a:extLst>
          </p:cNvPr>
          <p:cNvSpPr>
            <a:spLocks noGrp="1"/>
          </p:cNvSpPr>
          <p:nvPr>
            <p:ph type="dt" sz="half" idx="16"/>
          </p:nvPr>
        </p:nvSpPr>
        <p:spPr/>
        <p:txBody>
          <a:bodyPr/>
          <a:lstStyle/>
          <a:p>
            <a:pPr algn="l"/>
            <a:r>
              <a:rPr lang="en-US"/>
              <a:t>CRICOS code 00025B</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780A540D-5E1B-4B0D-A881-660BC8BFB2C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Footer Placeholder 2">
            <a:extLst>
              <a:ext uri="{FF2B5EF4-FFF2-40B4-BE49-F238E27FC236}">
                <a16:creationId xmlns:a16="http://schemas.microsoft.com/office/drawing/2014/main" id="{2C08227A-03B4-4127-BD41-5A40903BC3A5}"/>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816DE1F6-7D39-4943-8CEF-C64A18EBD2AB}"/>
              </a:ext>
            </a:extLst>
          </p:cNvPr>
          <p:cNvSpPr>
            <a:spLocks noGrp="1"/>
          </p:cNvSpPr>
          <p:nvPr>
            <p:ph type="dt" sz="half" idx="12"/>
          </p:nvPr>
        </p:nvSpPr>
        <p:spPr/>
        <p:txBody>
          <a:bodyPr/>
          <a:lstStyle/>
          <a:p>
            <a:pPr algn="l"/>
            <a:r>
              <a:rPr lang="en-US"/>
              <a:t>CRICOS code 00025B</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p:txBody>
          <a:bodyPr/>
          <a:lstStyle/>
          <a:p>
            <a:pPr algn="l"/>
            <a:r>
              <a:rPr lang="en-US"/>
              <a:t>CRICOS code 00025B</a:t>
            </a:r>
            <a:endParaRPr lang="en-AU" dirty="0"/>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dirty="0"/>
              <a:t>Presentation Title | Date</a:t>
            </a:r>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8112488" y="6518190"/>
            <a:ext cx="2376000" cy="241200"/>
          </a:xfrm>
          <a:prstGeom prst="rect">
            <a:avLst/>
          </a:prstGeom>
        </p:spPr>
        <p:txBody>
          <a:bodyPr vert="horz" lIns="0" tIns="0" rIns="0" bIns="0" rtlCol="0" anchor="ctr"/>
          <a:lstStyle>
            <a:lvl1pPr algn="l">
              <a:defRPr sz="800">
                <a:solidFill>
                  <a:schemeClr val="tx1"/>
                </a:solidFill>
              </a:defRPr>
            </a:lvl1pPr>
          </a:lstStyle>
          <a:p>
            <a:r>
              <a:rPr lang="en-US"/>
              <a:t>CRICOS code 00025B</a:t>
            </a:r>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3" r:id="rId3"/>
    <p:sldLayoutId id="2147483774" r:id="rId4"/>
    <p:sldLayoutId id="2147483792" r:id="rId5"/>
    <p:sldLayoutId id="2147483775" r:id="rId6"/>
    <p:sldLayoutId id="2147483650" r:id="rId7"/>
    <p:sldLayoutId id="2147483652" r:id="rId8"/>
    <p:sldLayoutId id="2147483778" r:id="rId9"/>
    <p:sldLayoutId id="2147483779" r:id="rId10"/>
    <p:sldLayoutId id="2147483728" r:id="rId11"/>
    <p:sldLayoutId id="2147483784" r:id="rId12"/>
    <p:sldLayoutId id="2147483656" r:id="rId13"/>
    <p:sldLayoutId id="2147483732" r:id="rId14"/>
    <p:sldLayoutId id="2147483793" r:id="rId15"/>
    <p:sldLayoutId id="2147483657" r:id="rId16"/>
    <p:sldLayoutId id="2147483765" r:id="rId17"/>
    <p:sldLayoutId id="2147483787" r:id="rId18"/>
    <p:sldLayoutId id="2147483788" r:id="rId19"/>
    <p:sldLayoutId id="2147483794" r:id="rId20"/>
    <p:sldLayoutId id="2147483795" r:id="rId21"/>
    <p:sldLayoutId id="2147483796" r:id="rId22"/>
    <p:sldLayoutId id="2147483791" r:id="rId23"/>
    <p:sldLayoutId id="2147483797" r:id="rId24"/>
    <p:sldLayoutId id="2147483790" r:id="rId25"/>
    <p:sldLayoutId id="2147483798" r:id="rId26"/>
    <p:sldLayoutId id="2147483768" r:id="rId27"/>
    <p:sldLayoutId id="2147483769" r:id="rId28"/>
    <p:sldLayoutId id="2147483770" r:id="rId29"/>
    <p:sldLayoutId id="2147483771" r:id="rId30"/>
    <p:sldLayoutId id="2147483789" r:id="rId31"/>
    <p:sldLayoutId id="2147483776" r:id="rId32"/>
    <p:sldLayoutId id="2147483777" r:id="rId33"/>
    <p:sldLayoutId id="2147483654" r:id="rId34"/>
    <p:sldLayoutId id="2147483785" r:id="rId35"/>
    <p:sldLayoutId id="2147483780" r:id="rId36"/>
    <p:sldLayoutId id="2147483782" r:id="rId37"/>
    <p:sldLayoutId id="2147483800"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6" orient="horz" pos="3974" userDrawn="1">
          <p15:clr>
            <a:srgbClr val="F26B43"/>
          </p15:clr>
        </p15:guide>
        <p15:guide id="7" orient="horz" pos="663"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2987-6E68-47E6-931F-15CD6EAC4FB8}"/>
              </a:ext>
            </a:extLst>
          </p:cNvPr>
          <p:cNvSpPr>
            <a:spLocks noGrp="1"/>
          </p:cNvSpPr>
          <p:nvPr>
            <p:ph type="title"/>
          </p:nvPr>
        </p:nvSpPr>
        <p:spPr/>
        <p:txBody>
          <a:bodyPr/>
          <a:lstStyle/>
          <a:p>
            <a:r>
              <a:rPr lang="en-AU" dirty="0"/>
              <a:t>UQ Course Site Design Guidelines</a:t>
            </a:r>
          </a:p>
        </p:txBody>
      </p:sp>
      <p:sp>
        <p:nvSpPr>
          <p:cNvPr id="5" name="Oval Callout 4"/>
          <p:cNvSpPr/>
          <p:nvPr/>
        </p:nvSpPr>
        <p:spPr>
          <a:xfrm>
            <a:off x="774487" y="3284984"/>
            <a:ext cx="2552480" cy="1130501"/>
          </a:xfrm>
          <a:prstGeom prst="wedgeEllipseCallout">
            <a:avLst>
              <a:gd name="adj1" fmla="val 44027"/>
              <a:gd name="adj2" fmla="val 85666"/>
            </a:avLst>
          </a:prstGeom>
          <a:solidFill>
            <a:srgbClr val="8CB8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noAutofit/>
          </a:bodyPr>
          <a:lstStyle/>
          <a:p>
            <a:r>
              <a:rPr lang="en-AU" sz="1687" b="1" dirty="0">
                <a:latin typeface="Arial" panose="020B0604020202020204" pitchFamily="34" charset="0"/>
                <a:cs typeface="Arial" panose="020B0604020202020204" pitchFamily="34" charset="0"/>
              </a:rPr>
              <a:t>Recommended</a:t>
            </a:r>
          </a:p>
          <a:p>
            <a:r>
              <a:rPr lang="en-AU" sz="1687" b="1" dirty="0">
                <a:latin typeface="Arial" panose="020B0604020202020204" pitchFamily="34" charset="0"/>
                <a:cs typeface="Arial" panose="020B0604020202020204" pitchFamily="34" charset="0"/>
              </a:rPr>
              <a:t>Guidelines</a:t>
            </a:r>
          </a:p>
        </p:txBody>
      </p:sp>
      <p:sp>
        <p:nvSpPr>
          <p:cNvPr id="6" name="Oval Callout 5"/>
          <p:cNvSpPr/>
          <p:nvPr/>
        </p:nvSpPr>
        <p:spPr>
          <a:xfrm flipH="1">
            <a:off x="4151784" y="3284984"/>
            <a:ext cx="2375492" cy="1130501"/>
          </a:xfrm>
          <a:prstGeom prst="wedgeEllipseCallout">
            <a:avLst>
              <a:gd name="adj1" fmla="val 46939"/>
              <a:gd name="adj2" fmla="val 86514"/>
            </a:avLst>
          </a:prstGeom>
          <a:solidFill>
            <a:srgbClr val="BDA14E"/>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noAutofit/>
          </a:bodyPr>
          <a:lstStyle/>
          <a:p>
            <a:r>
              <a:rPr lang="en-AU" sz="1687" b="1" dirty="0">
                <a:latin typeface="Arial" panose="020B0604020202020204" pitchFamily="34" charset="0"/>
                <a:cs typeface="Arial" panose="020B0604020202020204" pitchFamily="34" charset="0"/>
              </a:rPr>
              <a:t>Enhancements</a:t>
            </a:r>
          </a:p>
        </p:txBody>
      </p:sp>
      <p:sp>
        <p:nvSpPr>
          <p:cNvPr id="3" name="Rectangle 2"/>
          <p:cNvSpPr/>
          <p:nvPr/>
        </p:nvSpPr>
        <p:spPr>
          <a:xfrm>
            <a:off x="623392" y="2564904"/>
            <a:ext cx="1572866" cy="461665"/>
          </a:xfrm>
          <a:prstGeom prst="rect">
            <a:avLst/>
          </a:prstGeom>
        </p:spPr>
        <p:txBody>
          <a:bodyPr wrap="none">
            <a:spAutoFit/>
          </a:bodyPr>
          <a:lstStyle/>
          <a:p>
            <a:r>
              <a:rPr lang="en-AU" sz="2400" dirty="0" smtClean="0">
                <a:solidFill>
                  <a:schemeClr val="bg1"/>
                </a:solidFill>
              </a:rPr>
              <a:t>Enhanced</a:t>
            </a:r>
            <a:endParaRPr lang="en-AU" sz="2400" dirty="0">
              <a:solidFill>
                <a:schemeClr val="bg1"/>
              </a:solidFill>
            </a:endParaRPr>
          </a:p>
        </p:txBody>
      </p:sp>
    </p:spTree>
    <p:extLst>
      <p:ext uri="{BB962C8B-B14F-4D97-AF65-F5344CB8AC3E}">
        <p14:creationId xmlns:p14="http://schemas.microsoft.com/office/powerpoint/2010/main" val="12174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5400" y="0"/>
            <a:ext cx="10779242" cy="6858000"/>
          </a:xfrm>
          <a:prstGeom prst="rect">
            <a:avLst/>
          </a:prstGeom>
        </p:spPr>
      </p:pic>
      <p:sp>
        <p:nvSpPr>
          <p:cNvPr id="9" name="Shape 213"/>
          <p:cNvSpPr/>
          <p:nvPr/>
        </p:nvSpPr>
        <p:spPr>
          <a:xfrm>
            <a:off x="5519936" y="1052736"/>
            <a:ext cx="2304679" cy="674409"/>
          </a:xfrm>
          <a:prstGeom prst="wedgeEllipseCallout">
            <a:avLst>
              <a:gd name="adj1" fmla="val -86981"/>
              <a:gd name="adj2" fmla="val 42637"/>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Assessment item exemplar</a:t>
            </a:r>
            <a:endParaRPr sz="1406" dirty="0">
              <a:latin typeface="Arial" panose="020B0604020202020204" pitchFamily="34" charset="0"/>
              <a:cs typeface="Arial" panose="020B0604020202020204" pitchFamily="34" charset="0"/>
            </a:endParaRPr>
          </a:p>
        </p:txBody>
      </p:sp>
      <p:sp>
        <p:nvSpPr>
          <p:cNvPr id="11" name="Shape 215"/>
          <p:cNvSpPr/>
          <p:nvPr/>
        </p:nvSpPr>
        <p:spPr>
          <a:xfrm>
            <a:off x="119336" y="3429000"/>
            <a:ext cx="2801028" cy="1043623"/>
          </a:xfrm>
          <a:prstGeom prst="wedgeEllipseCallout">
            <a:avLst>
              <a:gd name="adj1" fmla="val 64673"/>
              <a:gd name="adj2" fmla="val -67518"/>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r>
              <a:rPr lang="en-AU" sz="1406" dirty="0">
                <a:latin typeface="Arial" panose="020B0604020202020204" pitchFamily="34" charset="0"/>
                <a:cs typeface="Arial" panose="020B0604020202020204" pitchFamily="34" charset="0"/>
              </a:rPr>
              <a:t>Link &amp; instructions for Self &amp; Peer Evaluation</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181699"/>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00" y="1556792"/>
            <a:ext cx="10744005" cy="1194684"/>
          </a:xfrm>
        </p:spPr>
        <p:txBody>
          <a:bodyPr/>
          <a:lstStyle/>
          <a:p>
            <a:r>
              <a:rPr lang="en-US" dirty="0"/>
              <a:t>Please review your course(s) against these </a:t>
            </a:r>
            <a:r>
              <a:rPr lang="en-US" dirty="0" smtClean="0"/>
              <a:t>guidelines</a:t>
            </a:r>
            <a:endParaRPr lang="en-AU" dirty="0"/>
          </a:p>
        </p:txBody>
      </p:sp>
    </p:spTree>
    <p:extLst>
      <p:ext uri="{BB962C8B-B14F-4D97-AF65-F5344CB8AC3E}">
        <p14:creationId xmlns:p14="http://schemas.microsoft.com/office/powerpoint/2010/main" val="241705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83432" y="-15169"/>
            <a:ext cx="10317802" cy="6873169"/>
          </a:xfrm>
          <a:prstGeom prst="rect">
            <a:avLst/>
          </a:prstGeom>
        </p:spPr>
      </p:pic>
      <p:sp>
        <p:nvSpPr>
          <p:cNvPr id="213" name="Shape 213"/>
          <p:cNvSpPr/>
          <p:nvPr/>
        </p:nvSpPr>
        <p:spPr>
          <a:xfrm>
            <a:off x="5663952" y="908720"/>
            <a:ext cx="1147912" cy="689133"/>
          </a:xfrm>
          <a:prstGeom prst="wedgeEllipseCallout">
            <a:avLst>
              <a:gd name="adj1" fmla="val 58913"/>
              <a:gd name="adj2" fmla="val -100497"/>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Course banner</a:t>
            </a:r>
            <a:endParaRPr sz="1406" dirty="0">
              <a:latin typeface="Arial" panose="020B0604020202020204" pitchFamily="34" charset="0"/>
              <a:cs typeface="Arial" panose="020B0604020202020204" pitchFamily="34" charset="0"/>
            </a:endParaRPr>
          </a:p>
        </p:txBody>
      </p:sp>
      <p:sp>
        <p:nvSpPr>
          <p:cNvPr id="215" name="Shape 215"/>
          <p:cNvSpPr/>
          <p:nvPr/>
        </p:nvSpPr>
        <p:spPr>
          <a:xfrm>
            <a:off x="7968208" y="5137480"/>
            <a:ext cx="1296144" cy="788915"/>
          </a:xfrm>
          <a:prstGeom prst="wedgeEllipseCallout">
            <a:avLst>
              <a:gd name="adj1" fmla="val -60081"/>
              <a:gd name="adj2" fmla="val 74010"/>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Welcome message</a:t>
            </a:r>
            <a:endParaRPr sz="1406" dirty="0">
              <a:latin typeface="Arial" panose="020B0604020202020204" pitchFamily="34" charset="0"/>
              <a:cs typeface="Arial" panose="020B0604020202020204" pitchFamily="34" charset="0"/>
            </a:endParaRPr>
          </a:p>
        </p:txBody>
      </p:sp>
      <p:sp>
        <p:nvSpPr>
          <p:cNvPr id="14" name="Shape 214"/>
          <p:cNvSpPr/>
          <p:nvPr/>
        </p:nvSpPr>
        <p:spPr>
          <a:xfrm>
            <a:off x="1487488" y="3573016"/>
            <a:ext cx="2024447" cy="1130225"/>
          </a:xfrm>
          <a:prstGeom prst="wedgeEllipseCallout">
            <a:avLst>
              <a:gd name="adj1" fmla="val -25823"/>
              <a:gd name="adj2" fmla="val -118536"/>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Optimised and consistent menu structure</a:t>
            </a:r>
          </a:p>
        </p:txBody>
      </p:sp>
      <p:sp>
        <p:nvSpPr>
          <p:cNvPr id="18" name="Shape 214"/>
          <p:cNvSpPr/>
          <p:nvPr/>
        </p:nvSpPr>
        <p:spPr>
          <a:xfrm>
            <a:off x="7608168" y="3226952"/>
            <a:ext cx="1272683" cy="692127"/>
          </a:xfrm>
          <a:prstGeom prst="wedgeEllipseCallout">
            <a:avLst>
              <a:gd name="adj1" fmla="val -99060"/>
              <a:gd name="adj2" fmla="val 11876"/>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Welcome video</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278707"/>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right)">
                                      <p:cBhvr>
                                        <p:cTn id="12" dur="15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wipe(right)">
                                      <p:cBhvr>
                                        <p:cTn id="17" dur="150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5" grpId="0" animBg="1"/>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1424" y="0"/>
            <a:ext cx="10299003" cy="6858000"/>
          </a:xfrm>
          <a:prstGeom prst="rect">
            <a:avLst/>
          </a:prstGeom>
        </p:spPr>
      </p:pic>
      <p:sp>
        <p:nvSpPr>
          <p:cNvPr id="16" name="Rectangle 15"/>
          <p:cNvSpPr/>
          <p:nvPr/>
        </p:nvSpPr>
        <p:spPr>
          <a:xfrm>
            <a:off x="3394966" y="6207212"/>
            <a:ext cx="6986037" cy="331756"/>
          </a:xfrm>
          <a:prstGeom prst="rect">
            <a:avLst/>
          </a:prstGeom>
          <a:noFill/>
          <a:ln w="3175" cap="flat">
            <a:solidFill>
              <a:srgbClr val="EAEA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endParaRPr lang="en-AU" sz="1687">
              <a:solidFill>
                <a:srgbClr val="FFFFFF"/>
              </a:solidFill>
            </a:endParaRPr>
          </a:p>
        </p:txBody>
      </p:sp>
      <p:sp>
        <p:nvSpPr>
          <p:cNvPr id="214" name="Shape 214"/>
          <p:cNvSpPr/>
          <p:nvPr/>
        </p:nvSpPr>
        <p:spPr>
          <a:xfrm>
            <a:off x="7127625" y="4494745"/>
            <a:ext cx="2448272" cy="1140343"/>
          </a:xfrm>
          <a:prstGeom prst="wedgeEllipseCallout">
            <a:avLst>
              <a:gd name="adj1" fmla="val 46378"/>
              <a:gd name="adj2" fmla="val 59618"/>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Photos of all staff with contact details</a:t>
            </a:r>
            <a:endParaRPr sz="1406" dirty="0">
              <a:latin typeface="Arial" panose="020B0604020202020204" pitchFamily="34" charset="0"/>
              <a:cs typeface="Arial" panose="020B0604020202020204" pitchFamily="34" charset="0"/>
            </a:endParaRPr>
          </a:p>
        </p:txBody>
      </p:sp>
      <p:sp>
        <p:nvSpPr>
          <p:cNvPr id="213" name="Shape 213"/>
          <p:cNvSpPr/>
          <p:nvPr/>
        </p:nvSpPr>
        <p:spPr>
          <a:xfrm>
            <a:off x="5375920" y="332655"/>
            <a:ext cx="2520914" cy="792089"/>
          </a:xfrm>
          <a:prstGeom prst="wedgeEllipseCallout">
            <a:avLst>
              <a:gd name="adj1" fmla="val -45004"/>
              <a:gd name="adj2" fmla="val 83171"/>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Course Coordinator at the top</a:t>
            </a:r>
            <a:endParaRPr sz="1406" dirty="0">
              <a:latin typeface="Arial" panose="020B0604020202020204" pitchFamily="34" charset="0"/>
              <a:cs typeface="Arial" panose="020B0604020202020204" pitchFamily="34" charset="0"/>
            </a:endParaRPr>
          </a:p>
        </p:txBody>
      </p:sp>
      <p:sp>
        <p:nvSpPr>
          <p:cNvPr id="27" name="Shape 213"/>
          <p:cNvSpPr/>
          <p:nvPr/>
        </p:nvSpPr>
        <p:spPr>
          <a:xfrm>
            <a:off x="551383" y="4005064"/>
            <a:ext cx="2448273" cy="1059853"/>
          </a:xfrm>
          <a:prstGeom prst="wedgeEllipseCallout">
            <a:avLst>
              <a:gd name="adj1" fmla="val 59436"/>
              <a:gd name="adj2" fmla="val 54500"/>
            </a:avLst>
          </a:prstGeom>
          <a:solidFill>
            <a:srgbClr val="8CB800"/>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Reasons to contact the Course Coordinator</a:t>
            </a:r>
            <a:endParaRPr sz="1406" dirty="0">
              <a:latin typeface="Arial" panose="020B0604020202020204" pitchFamily="34" charset="0"/>
              <a:cs typeface="Arial" panose="020B0604020202020204" pitchFamily="34" charset="0"/>
            </a:endParaRPr>
          </a:p>
        </p:txBody>
      </p:sp>
      <p:sp>
        <p:nvSpPr>
          <p:cNvPr id="21" name="Shape 213"/>
          <p:cNvSpPr/>
          <p:nvPr/>
        </p:nvSpPr>
        <p:spPr>
          <a:xfrm>
            <a:off x="9575897" y="2691382"/>
            <a:ext cx="1994571" cy="663657"/>
          </a:xfrm>
          <a:prstGeom prst="wedgeEllipseCallout">
            <a:avLst>
              <a:gd name="adj1" fmla="val -57754"/>
              <a:gd name="adj2" fmla="val -50257"/>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Brief biography</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022298"/>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right)">
                                      <p:cBhvr>
                                        <p:cTn id="7" dur="1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up)">
                                      <p:cBhvr>
                                        <p:cTn id="17" dur="15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3" grpId="0" animBg="1"/>
      <p:bldP spid="27"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83432" y="-3568"/>
            <a:ext cx="10252459" cy="6861568"/>
          </a:xfrm>
          <a:prstGeom prst="rect">
            <a:avLst/>
          </a:prstGeom>
        </p:spPr>
      </p:pic>
      <p:sp>
        <p:nvSpPr>
          <p:cNvPr id="19" name="Shape 213"/>
          <p:cNvSpPr/>
          <p:nvPr/>
        </p:nvSpPr>
        <p:spPr>
          <a:xfrm>
            <a:off x="1199456" y="5229200"/>
            <a:ext cx="1943300" cy="879681"/>
          </a:xfrm>
          <a:prstGeom prst="wedgeEllipseCallout">
            <a:avLst>
              <a:gd name="adj1" fmla="val 70337"/>
              <a:gd name="adj2" fmla="val 100973"/>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Reference to </a:t>
            </a:r>
            <a:r>
              <a:rPr lang="en-AU" sz="1406" dirty="0" err="1" smtClean="0">
                <a:latin typeface="Arial" panose="020B0604020202020204" pitchFamily="34" charset="0"/>
                <a:cs typeface="Arial" panose="020B0604020202020204" pitchFamily="34" charset="0"/>
              </a:rPr>
              <a:t>my.UQ</a:t>
            </a:r>
            <a:r>
              <a:rPr lang="en-AU" sz="1406" dirty="0" smtClean="0">
                <a:latin typeface="Arial" panose="020B0604020202020204" pitchFamily="34" charset="0"/>
                <a:cs typeface="Arial" panose="020B0604020202020204" pitchFamily="34" charset="0"/>
              </a:rPr>
              <a:t> website</a:t>
            </a:r>
            <a:endParaRPr sz="1406" dirty="0">
              <a:latin typeface="Arial" panose="020B0604020202020204" pitchFamily="34" charset="0"/>
              <a:cs typeface="Arial" panose="020B0604020202020204" pitchFamily="34" charset="0"/>
            </a:endParaRPr>
          </a:p>
        </p:txBody>
      </p:sp>
      <p:sp>
        <p:nvSpPr>
          <p:cNvPr id="16" name="Shape 213"/>
          <p:cNvSpPr/>
          <p:nvPr/>
        </p:nvSpPr>
        <p:spPr>
          <a:xfrm>
            <a:off x="3719736" y="3861048"/>
            <a:ext cx="2269150" cy="894856"/>
          </a:xfrm>
          <a:prstGeom prst="wedgeEllipseCallout">
            <a:avLst>
              <a:gd name="adj1" fmla="val 18606"/>
              <a:gd name="adj2" fmla="val 112229"/>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Reference to ECP to avoid content duplication</a:t>
            </a:r>
            <a:endParaRPr sz="1406" dirty="0">
              <a:latin typeface="Arial" panose="020B0604020202020204" pitchFamily="34" charset="0"/>
              <a:cs typeface="Arial" panose="020B0604020202020204" pitchFamily="34" charset="0"/>
            </a:endParaRPr>
          </a:p>
        </p:txBody>
      </p:sp>
      <p:sp>
        <p:nvSpPr>
          <p:cNvPr id="24" name="Shape 213"/>
          <p:cNvSpPr/>
          <p:nvPr/>
        </p:nvSpPr>
        <p:spPr>
          <a:xfrm>
            <a:off x="7536161" y="3861048"/>
            <a:ext cx="2808312" cy="991692"/>
          </a:xfrm>
          <a:prstGeom prst="wedgeEllipseCallout">
            <a:avLst>
              <a:gd name="adj1" fmla="val -40096"/>
              <a:gd name="adj2" fmla="val 70489"/>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Provide links or references to sources of help as appropriate</a:t>
            </a:r>
            <a:endParaRPr sz="1406" dirty="0">
              <a:latin typeface="Arial" panose="020B0604020202020204" pitchFamily="34" charset="0"/>
              <a:cs typeface="Arial" panose="020B0604020202020204" pitchFamily="34" charset="0"/>
            </a:endParaRPr>
          </a:p>
        </p:txBody>
      </p:sp>
      <p:sp>
        <p:nvSpPr>
          <p:cNvPr id="17" name="Shape 213"/>
          <p:cNvSpPr/>
          <p:nvPr/>
        </p:nvSpPr>
        <p:spPr>
          <a:xfrm>
            <a:off x="9120336" y="2604877"/>
            <a:ext cx="1656183" cy="967797"/>
          </a:xfrm>
          <a:prstGeom prst="wedgeEllipseCallout">
            <a:avLst>
              <a:gd name="adj1" fmla="val -86964"/>
              <a:gd name="adj2" fmla="val 5136"/>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Consultation Schedule</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812470"/>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2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qimyrte\AppData\Local\Temp\SNAGHTML52130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0"/>
            <a:ext cx="89043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14" name="Shape 214"/>
          <p:cNvSpPr/>
          <p:nvPr/>
        </p:nvSpPr>
        <p:spPr>
          <a:xfrm>
            <a:off x="1055440" y="3212976"/>
            <a:ext cx="1994752" cy="913835"/>
          </a:xfrm>
          <a:prstGeom prst="wedgeEllipseCallout">
            <a:avLst>
              <a:gd name="adj1" fmla="val 75780"/>
              <a:gd name="adj2" fmla="val -28877"/>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Overview of content for the week</a:t>
            </a:r>
            <a:endParaRPr sz="1406" dirty="0">
              <a:latin typeface="Arial" panose="020B0604020202020204" pitchFamily="34" charset="0"/>
              <a:cs typeface="Arial" panose="020B0604020202020204" pitchFamily="34" charset="0"/>
            </a:endParaRPr>
          </a:p>
        </p:txBody>
      </p:sp>
      <p:sp>
        <p:nvSpPr>
          <p:cNvPr id="213" name="Shape 213"/>
          <p:cNvSpPr/>
          <p:nvPr/>
        </p:nvSpPr>
        <p:spPr>
          <a:xfrm>
            <a:off x="7608168" y="2181687"/>
            <a:ext cx="2232248" cy="787109"/>
          </a:xfrm>
          <a:prstGeom prst="wedgeEllipseCallout">
            <a:avLst>
              <a:gd name="adj1" fmla="val -67525"/>
              <a:gd name="adj2" fmla="val 69685"/>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Separate folder for each week or module</a:t>
            </a:r>
            <a:endParaRPr sz="1406" dirty="0">
              <a:latin typeface="Arial" panose="020B0604020202020204" pitchFamily="34" charset="0"/>
              <a:cs typeface="Arial" panose="020B0604020202020204" pitchFamily="34" charset="0"/>
            </a:endParaRPr>
          </a:p>
        </p:txBody>
      </p:sp>
      <p:sp>
        <p:nvSpPr>
          <p:cNvPr id="57" name="Shape 213"/>
          <p:cNvSpPr/>
          <p:nvPr/>
        </p:nvSpPr>
        <p:spPr>
          <a:xfrm>
            <a:off x="5807969" y="131394"/>
            <a:ext cx="2520280" cy="838591"/>
          </a:xfrm>
          <a:prstGeom prst="wedgeEllipseCallout">
            <a:avLst>
              <a:gd name="adj1" fmla="val -80008"/>
              <a:gd name="adj2" fmla="val 44577"/>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Lecture Recordings </a:t>
            </a:r>
            <a:r>
              <a:rPr lang="en-AU" sz="1406" dirty="0" smtClean="0">
                <a:latin typeface="Arial" panose="020B0604020202020204" pitchFamily="34" charset="0"/>
                <a:cs typeface="Arial" panose="020B0604020202020204" pitchFamily="34" charset="0"/>
              </a:rPr>
              <a:t>link at </a:t>
            </a:r>
            <a:r>
              <a:rPr lang="en-AU" sz="1406" dirty="0">
                <a:latin typeface="Arial" panose="020B0604020202020204" pitchFamily="34" charset="0"/>
                <a:cs typeface="Arial" panose="020B0604020202020204" pitchFamily="34" charset="0"/>
              </a:rPr>
              <a:t>the top</a:t>
            </a:r>
            <a:endParaRPr sz="1406" dirty="0">
              <a:latin typeface="Arial" panose="020B0604020202020204" pitchFamily="34" charset="0"/>
              <a:cs typeface="Arial" panose="020B0604020202020204" pitchFamily="34" charset="0"/>
            </a:endParaRPr>
          </a:p>
        </p:txBody>
      </p:sp>
      <p:sp>
        <p:nvSpPr>
          <p:cNvPr id="31" name="Shape 215"/>
          <p:cNvSpPr/>
          <p:nvPr/>
        </p:nvSpPr>
        <p:spPr>
          <a:xfrm>
            <a:off x="8588639" y="5937592"/>
            <a:ext cx="1803187" cy="887117"/>
          </a:xfrm>
          <a:prstGeom prst="wedgeEllipseCallout">
            <a:avLst>
              <a:gd name="adj1" fmla="val -137328"/>
              <a:gd name="adj2" fmla="val 8786"/>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Indication of  schedule variations</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849049"/>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1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right)">
                                      <p:cBhvr>
                                        <p:cTn id="12" dur="15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15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3" grpId="0" animBg="1"/>
      <p:bldP spid="57"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3432" y="0"/>
            <a:ext cx="10223353" cy="6858000"/>
          </a:xfrm>
          <a:prstGeom prst="rect">
            <a:avLst/>
          </a:prstGeom>
        </p:spPr>
      </p:pic>
      <p:sp>
        <p:nvSpPr>
          <p:cNvPr id="5" name="Shape 214"/>
          <p:cNvSpPr/>
          <p:nvPr/>
        </p:nvSpPr>
        <p:spPr>
          <a:xfrm>
            <a:off x="1343472" y="2780928"/>
            <a:ext cx="1903923" cy="898044"/>
          </a:xfrm>
          <a:prstGeom prst="wedgeEllipseCallout">
            <a:avLst>
              <a:gd name="adj1" fmla="val 102738"/>
              <a:gd name="adj2" fmla="val -24543"/>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Lecture notes with indicative content</a:t>
            </a:r>
            <a:endParaRPr sz="1406" dirty="0">
              <a:latin typeface="Arial" panose="020B0604020202020204" pitchFamily="34" charset="0"/>
              <a:cs typeface="Arial" panose="020B0604020202020204" pitchFamily="34" charset="0"/>
            </a:endParaRPr>
          </a:p>
        </p:txBody>
      </p:sp>
      <p:sp>
        <p:nvSpPr>
          <p:cNvPr id="6" name="Shape 215"/>
          <p:cNvSpPr/>
          <p:nvPr/>
        </p:nvSpPr>
        <p:spPr>
          <a:xfrm>
            <a:off x="9118419" y="4581128"/>
            <a:ext cx="2617390" cy="855083"/>
          </a:xfrm>
          <a:prstGeom prst="wedgeEllipseCallout">
            <a:avLst>
              <a:gd name="adj1" fmla="val -41804"/>
              <a:gd name="adj2" fmla="val 82301"/>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Article reference &amp; Library Link NOT pdf</a:t>
            </a:r>
            <a:endParaRPr sz="1406" dirty="0">
              <a:latin typeface="Arial" panose="020B0604020202020204" pitchFamily="34" charset="0"/>
              <a:cs typeface="Arial" panose="020B0604020202020204" pitchFamily="34" charset="0"/>
            </a:endParaRPr>
          </a:p>
        </p:txBody>
      </p:sp>
      <p:sp>
        <p:nvSpPr>
          <p:cNvPr id="9" name="Shape 214"/>
          <p:cNvSpPr/>
          <p:nvPr/>
        </p:nvSpPr>
        <p:spPr>
          <a:xfrm>
            <a:off x="1631504" y="4725144"/>
            <a:ext cx="1888910" cy="934679"/>
          </a:xfrm>
          <a:prstGeom prst="wedgeEllipseCallout">
            <a:avLst>
              <a:gd name="adj1" fmla="val 90232"/>
              <a:gd name="adj2" fmla="val -53568"/>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No dates in file names</a:t>
            </a:r>
            <a:endParaRPr sz="1406" dirty="0">
              <a:latin typeface="Arial" panose="020B0604020202020204" pitchFamily="34" charset="0"/>
              <a:cs typeface="Arial" panose="020B0604020202020204" pitchFamily="34" charset="0"/>
            </a:endParaRPr>
          </a:p>
        </p:txBody>
      </p:sp>
      <p:sp>
        <p:nvSpPr>
          <p:cNvPr id="13" name="Shape 213"/>
          <p:cNvSpPr/>
          <p:nvPr/>
        </p:nvSpPr>
        <p:spPr>
          <a:xfrm>
            <a:off x="8400256" y="67631"/>
            <a:ext cx="1872208" cy="1059853"/>
          </a:xfrm>
          <a:prstGeom prst="wedgeEllipseCallout">
            <a:avLst>
              <a:gd name="adj1" fmla="val -104596"/>
              <a:gd name="adj2" fmla="val 57371"/>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Overview of actions for the week</a:t>
            </a:r>
            <a:endParaRPr sz="1406" dirty="0">
              <a:latin typeface="Arial" panose="020B0604020202020204" pitchFamily="34" charset="0"/>
              <a:cs typeface="Arial" panose="020B0604020202020204" pitchFamily="34" charset="0"/>
            </a:endParaRPr>
          </a:p>
        </p:txBody>
      </p:sp>
      <p:sp>
        <p:nvSpPr>
          <p:cNvPr id="14" name="Shape 214"/>
          <p:cNvSpPr/>
          <p:nvPr/>
        </p:nvSpPr>
        <p:spPr>
          <a:xfrm>
            <a:off x="6965655" y="3563458"/>
            <a:ext cx="2122649" cy="858568"/>
          </a:xfrm>
          <a:prstGeom prst="wedgeEllipseCallout">
            <a:avLst>
              <a:gd name="adj1" fmla="val -92609"/>
              <a:gd name="adj2" fmla="val 40819"/>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Tutorial notes labelled by week</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188217"/>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1424" y="0"/>
            <a:ext cx="10195825" cy="6858000"/>
          </a:xfrm>
          <a:prstGeom prst="rect">
            <a:avLst/>
          </a:prstGeom>
        </p:spPr>
      </p:pic>
      <p:sp>
        <p:nvSpPr>
          <p:cNvPr id="11" name="Shape 215"/>
          <p:cNvSpPr/>
          <p:nvPr/>
        </p:nvSpPr>
        <p:spPr>
          <a:xfrm>
            <a:off x="8131511" y="5307883"/>
            <a:ext cx="2284970" cy="774755"/>
          </a:xfrm>
          <a:prstGeom prst="wedgeEllipseCallout">
            <a:avLst>
              <a:gd name="adj1" fmla="val -54905"/>
              <a:gd name="adj2" fmla="val 74977"/>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Direction on what to do with content</a:t>
            </a:r>
            <a:endParaRPr sz="1406" dirty="0">
              <a:latin typeface="Arial" panose="020B0604020202020204" pitchFamily="34" charset="0"/>
              <a:cs typeface="Arial" panose="020B0604020202020204" pitchFamily="34" charset="0"/>
            </a:endParaRPr>
          </a:p>
        </p:txBody>
      </p:sp>
      <p:sp>
        <p:nvSpPr>
          <p:cNvPr id="12" name="Shape 215"/>
          <p:cNvSpPr/>
          <p:nvPr/>
        </p:nvSpPr>
        <p:spPr>
          <a:xfrm>
            <a:off x="7608168" y="1642268"/>
            <a:ext cx="2063552" cy="855083"/>
          </a:xfrm>
          <a:prstGeom prst="wedgeEllipseCallout">
            <a:avLst>
              <a:gd name="adj1" fmla="val -83025"/>
              <a:gd name="adj2" fmla="val 39094"/>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Content in a consistent &amp; logical order</a:t>
            </a:r>
            <a:endParaRPr sz="1406" dirty="0">
              <a:latin typeface="Arial" panose="020B0604020202020204" pitchFamily="34" charset="0"/>
              <a:cs typeface="Arial" panose="020B0604020202020204" pitchFamily="34" charset="0"/>
            </a:endParaRPr>
          </a:p>
        </p:txBody>
      </p:sp>
      <p:sp>
        <p:nvSpPr>
          <p:cNvPr id="13" name="Shape 213"/>
          <p:cNvSpPr/>
          <p:nvPr/>
        </p:nvSpPr>
        <p:spPr>
          <a:xfrm>
            <a:off x="7320136" y="151234"/>
            <a:ext cx="2058531" cy="919870"/>
          </a:xfrm>
          <a:prstGeom prst="wedgeEllipseCallout">
            <a:avLst>
              <a:gd name="adj1" fmla="val -91334"/>
              <a:gd name="adj2" fmla="val 41242"/>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Titles include Week number</a:t>
            </a:r>
            <a:endParaRPr sz="1406" dirty="0">
              <a:latin typeface="Arial" panose="020B0604020202020204" pitchFamily="34" charset="0"/>
              <a:cs typeface="Arial" panose="020B0604020202020204" pitchFamily="34" charset="0"/>
            </a:endParaRPr>
          </a:p>
        </p:txBody>
      </p:sp>
      <p:sp>
        <p:nvSpPr>
          <p:cNvPr id="14" name="Shape 214"/>
          <p:cNvSpPr/>
          <p:nvPr/>
        </p:nvSpPr>
        <p:spPr>
          <a:xfrm>
            <a:off x="624911" y="5733256"/>
            <a:ext cx="2160240" cy="729277"/>
          </a:xfrm>
          <a:prstGeom prst="wedgeEllipseCallout">
            <a:avLst>
              <a:gd name="adj1" fmla="val 73816"/>
              <a:gd name="adj2" fmla="val -70593"/>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Embedded multimedia content</a:t>
            </a:r>
            <a:endParaRPr sz="1406" dirty="0">
              <a:latin typeface="Arial" panose="020B0604020202020204" pitchFamily="34" charset="0"/>
              <a:cs typeface="Arial" panose="020B0604020202020204" pitchFamily="34" charset="0"/>
            </a:endParaRPr>
          </a:p>
        </p:txBody>
      </p:sp>
      <p:sp>
        <p:nvSpPr>
          <p:cNvPr id="15" name="Shape 215"/>
          <p:cNvSpPr/>
          <p:nvPr/>
        </p:nvSpPr>
        <p:spPr>
          <a:xfrm>
            <a:off x="8184232" y="3075973"/>
            <a:ext cx="2687461" cy="855083"/>
          </a:xfrm>
          <a:prstGeom prst="wedgeEllipseCallout">
            <a:avLst>
              <a:gd name="adj1" fmla="val -109942"/>
              <a:gd name="adj2" fmla="val 206"/>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r>
              <a:rPr lang="en-AU" sz="1406" dirty="0">
                <a:latin typeface="Arial" panose="020B0604020202020204" pitchFamily="34" charset="0"/>
                <a:cs typeface="Arial" panose="020B0604020202020204" pitchFamily="34" charset="0"/>
              </a:rPr>
              <a:t>File name consistent with item title</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425158"/>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1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984" y="0"/>
            <a:ext cx="11883498" cy="6858000"/>
          </a:xfrm>
          <a:prstGeom prst="rect">
            <a:avLst/>
          </a:prstGeom>
        </p:spPr>
      </p:pic>
      <p:sp>
        <p:nvSpPr>
          <p:cNvPr id="213" name="Shape 213"/>
          <p:cNvSpPr/>
          <p:nvPr/>
        </p:nvSpPr>
        <p:spPr>
          <a:xfrm>
            <a:off x="8400256" y="908720"/>
            <a:ext cx="2747260" cy="919870"/>
          </a:xfrm>
          <a:prstGeom prst="wedgeEllipseCallout">
            <a:avLst>
              <a:gd name="adj1" fmla="val -54163"/>
              <a:gd name="adj2" fmla="val 65920"/>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Screenshot from ECP for consistency</a:t>
            </a:r>
            <a:endParaRPr sz="1406" dirty="0">
              <a:latin typeface="Arial" panose="020B0604020202020204" pitchFamily="34" charset="0"/>
              <a:cs typeface="Arial" panose="020B0604020202020204" pitchFamily="34" charset="0"/>
            </a:endParaRPr>
          </a:p>
        </p:txBody>
      </p:sp>
      <p:sp>
        <p:nvSpPr>
          <p:cNvPr id="214" name="Shape 214"/>
          <p:cNvSpPr/>
          <p:nvPr/>
        </p:nvSpPr>
        <p:spPr>
          <a:xfrm>
            <a:off x="479376" y="4725144"/>
            <a:ext cx="2254761" cy="854288"/>
          </a:xfrm>
          <a:prstGeom prst="wedgeEllipseCallout">
            <a:avLst>
              <a:gd name="adj1" fmla="val 61149"/>
              <a:gd name="adj2" fmla="val -68856"/>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Separate folder for each assessment item</a:t>
            </a:r>
            <a:endParaRPr sz="1406" dirty="0">
              <a:latin typeface="Arial" panose="020B0604020202020204" pitchFamily="34" charset="0"/>
              <a:cs typeface="Arial" panose="020B0604020202020204" pitchFamily="34" charset="0"/>
            </a:endParaRPr>
          </a:p>
        </p:txBody>
      </p:sp>
      <p:sp>
        <p:nvSpPr>
          <p:cNvPr id="11" name="Shape 215"/>
          <p:cNvSpPr/>
          <p:nvPr/>
        </p:nvSpPr>
        <p:spPr>
          <a:xfrm>
            <a:off x="911424" y="2276872"/>
            <a:ext cx="2037220" cy="732114"/>
          </a:xfrm>
          <a:prstGeom prst="wedgeEllipseCallout">
            <a:avLst>
              <a:gd name="adj1" fmla="val 57418"/>
              <a:gd name="adj2" fmla="val 99568"/>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Titles identical to those in ECP</a:t>
            </a:r>
            <a:endParaRPr sz="1406" dirty="0">
              <a:latin typeface="Arial" panose="020B0604020202020204" pitchFamily="34" charset="0"/>
              <a:cs typeface="Arial" panose="020B0604020202020204" pitchFamily="34" charset="0"/>
            </a:endParaRPr>
          </a:p>
        </p:txBody>
      </p:sp>
      <p:sp>
        <p:nvSpPr>
          <p:cNvPr id="13" name="Shape 215"/>
          <p:cNvSpPr/>
          <p:nvPr/>
        </p:nvSpPr>
        <p:spPr>
          <a:xfrm>
            <a:off x="5231904" y="4251256"/>
            <a:ext cx="2592288" cy="947775"/>
          </a:xfrm>
          <a:prstGeom prst="wedgeEllipseCallout">
            <a:avLst>
              <a:gd name="adj1" fmla="val -91721"/>
              <a:gd name="adj2" fmla="val 72641"/>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Folder contains everything required for assessment item</a:t>
            </a:r>
            <a:endParaRPr sz="140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820279"/>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right)">
                                      <p:cBhvr>
                                        <p:cTn id="7" dur="1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wipe(right)">
                                      <p:cBhvr>
                                        <p:cTn id="12" dur="1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qimyrte\AppData\Local\Temp\SNAGHTML608c9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0"/>
            <a:ext cx="10158476" cy="6856971"/>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215"/>
          <p:cNvSpPr/>
          <p:nvPr/>
        </p:nvSpPr>
        <p:spPr>
          <a:xfrm>
            <a:off x="151802" y="507606"/>
            <a:ext cx="2669645" cy="997603"/>
          </a:xfrm>
          <a:prstGeom prst="wedgeEllipseCallout">
            <a:avLst>
              <a:gd name="adj1" fmla="val 78550"/>
              <a:gd name="adj2" fmla="val 46722"/>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lvl1pPr>
              <a:defRPr sz="2000" b="1">
                <a:latin typeface="Helvetica"/>
                <a:ea typeface="Helvetica"/>
                <a:cs typeface="Helvetica"/>
                <a:sym typeface="Helvetica"/>
              </a:defRPr>
            </a:lvl1pPr>
          </a:lstStyle>
          <a:p>
            <a:pPr algn="ctr"/>
            <a:r>
              <a:rPr lang="en-AU" sz="1406" dirty="0">
                <a:latin typeface="Arial" panose="020B0604020202020204" pitchFamily="34" charset="0"/>
                <a:cs typeface="Arial" panose="020B0604020202020204" pitchFamily="34" charset="0"/>
              </a:rPr>
              <a:t>Submission instructions in each assessment item folder</a:t>
            </a:r>
            <a:endParaRPr sz="1406" dirty="0">
              <a:latin typeface="Arial" panose="020B0604020202020204" pitchFamily="34" charset="0"/>
              <a:cs typeface="Arial" panose="020B0604020202020204" pitchFamily="34" charset="0"/>
            </a:endParaRPr>
          </a:p>
        </p:txBody>
      </p:sp>
      <p:sp>
        <p:nvSpPr>
          <p:cNvPr id="10" name="Shape 214"/>
          <p:cNvSpPr/>
          <p:nvPr/>
        </p:nvSpPr>
        <p:spPr>
          <a:xfrm>
            <a:off x="5663952" y="4909819"/>
            <a:ext cx="2736304" cy="866776"/>
          </a:xfrm>
          <a:prstGeom prst="wedgeEllipseCallout">
            <a:avLst>
              <a:gd name="adj1" fmla="val -67449"/>
              <a:gd name="adj2" fmla="val 58404"/>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Marking rubric or reference to ECP as appropriate</a:t>
            </a:r>
            <a:endParaRPr sz="1406" dirty="0">
              <a:latin typeface="Arial" panose="020B0604020202020204" pitchFamily="34" charset="0"/>
              <a:cs typeface="Arial" panose="020B0604020202020204" pitchFamily="34" charset="0"/>
            </a:endParaRPr>
          </a:p>
        </p:txBody>
      </p:sp>
      <p:sp>
        <p:nvSpPr>
          <p:cNvPr id="214" name="Shape 214"/>
          <p:cNvSpPr/>
          <p:nvPr/>
        </p:nvSpPr>
        <p:spPr>
          <a:xfrm>
            <a:off x="409947" y="3332130"/>
            <a:ext cx="2696420" cy="904745"/>
          </a:xfrm>
          <a:prstGeom prst="wedgeEllipseCallout">
            <a:avLst>
              <a:gd name="adj1" fmla="val 62444"/>
              <a:gd name="adj2" fmla="val -44150"/>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Assessment item details or ECP reference</a:t>
            </a:r>
            <a:endParaRPr sz="1406" dirty="0">
              <a:latin typeface="Arial" panose="020B0604020202020204" pitchFamily="34" charset="0"/>
              <a:cs typeface="Arial" panose="020B0604020202020204" pitchFamily="34" charset="0"/>
            </a:endParaRPr>
          </a:p>
        </p:txBody>
      </p:sp>
      <p:sp>
        <p:nvSpPr>
          <p:cNvPr id="22" name="Shape 214"/>
          <p:cNvSpPr/>
          <p:nvPr/>
        </p:nvSpPr>
        <p:spPr>
          <a:xfrm>
            <a:off x="9840416" y="61814"/>
            <a:ext cx="1944216" cy="891585"/>
          </a:xfrm>
          <a:prstGeom prst="wedgeEllipseCallout">
            <a:avLst>
              <a:gd name="adj1" fmla="val -68773"/>
              <a:gd name="adj2" fmla="val 75189"/>
            </a:avLst>
          </a:prstGeom>
          <a:solidFill>
            <a:srgbClr val="BDA14E"/>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val="1"/>
            </a:ext>
          </a:extLst>
        </p:spPr>
        <p:txBody>
          <a:bodyPr lIns="35718" tIns="35718" rIns="35718" bIns="35718" anchor="ctr"/>
          <a:lstStyle/>
          <a:p>
            <a:pPr algn="ctr">
              <a:defRPr sz="2000" b="1">
                <a:latin typeface="Helvetica"/>
                <a:ea typeface="Helvetica"/>
                <a:cs typeface="Helvetica"/>
                <a:sym typeface="Helvetica"/>
              </a:defRPr>
            </a:pPr>
            <a:r>
              <a:rPr lang="en-AU" sz="1406" dirty="0">
                <a:latin typeface="Arial" panose="020B0604020202020204" pitchFamily="34" charset="0"/>
                <a:cs typeface="Arial" panose="020B0604020202020204" pitchFamily="34" charset="0"/>
              </a:rPr>
              <a:t>Link to library submission instructions</a:t>
            </a:r>
            <a:endParaRPr sz="1406" dirty="0">
              <a:latin typeface="Arial" panose="020B0604020202020204" pitchFamily="34" charset="0"/>
              <a:cs typeface="Arial" panose="020B0604020202020204" pitchFamily="34" charset="0"/>
            </a:endParaRPr>
          </a:p>
        </p:txBody>
      </p:sp>
      <p:sp>
        <p:nvSpPr>
          <p:cNvPr id="30" name="Shape 213"/>
          <p:cNvSpPr/>
          <p:nvPr/>
        </p:nvSpPr>
        <p:spPr>
          <a:xfrm>
            <a:off x="5879976" y="83023"/>
            <a:ext cx="1910112" cy="804244"/>
          </a:xfrm>
          <a:prstGeom prst="wedgeEllipseCallout">
            <a:avLst>
              <a:gd name="adj1" fmla="val -63468"/>
              <a:gd name="adj2" fmla="val 51899"/>
            </a:avLst>
          </a:prstGeom>
          <a:solidFill>
            <a:srgbClr val="85BD3C"/>
          </a:solidFill>
          <a:ln w="25400">
            <a:solidFill>
              <a:srgbClr val="000000"/>
            </a:solidFill>
            <a:miter lim="400000"/>
          </a:ln>
          <a:effectLst>
            <a:outerShdw blurRad="50800" dist="38100" dir="5400000" algn="t" rotWithShape="0">
              <a:prstClr val="black">
                <a:alpha val="40000"/>
              </a:prst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000" b="1">
                <a:latin typeface="Helvetica"/>
                <a:ea typeface="Helvetica"/>
                <a:cs typeface="Helvetica"/>
                <a:sym typeface="Helvetica"/>
              </a:defRPr>
            </a:lvl1pPr>
          </a:lstStyle>
          <a:p>
            <a:pPr algn="ctr"/>
            <a:r>
              <a:rPr lang="en-AU" sz="1400" dirty="0">
                <a:latin typeface="Arial" panose="020B0604020202020204" pitchFamily="34" charset="0"/>
                <a:cs typeface="Arial" panose="020B0604020202020204" pitchFamily="34" charset="0"/>
              </a:rPr>
              <a:t>Submission link at the top</a:t>
            </a:r>
            <a:endParaRP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712252"/>
      </p:ext>
    </p:extLst>
  </p:cSld>
  <p:clrMapOvr>
    <a:masterClrMapping/>
  </p:clrMapOvr>
  <mc:AlternateContent xmlns:mc="http://schemas.openxmlformats.org/markup-compatibility/2006" xmlns:p14="http://schemas.microsoft.com/office/powerpoint/2010/main">
    <mc:Choice Requires="p14">
      <p:transition spd="slow" p14:dur="150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wipe(left)">
                                      <p:cBhvr>
                                        <p:cTn id="12" dur="1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1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14" grpId="0" animBg="1"/>
      <p:bldP spid="22" grpId="0" animBg="1"/>
      <p:bldP spid="30" grpId="0" animBg="1"/>
    </p:bldLst>
  </p:timing>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PowerPoint Template v4</Template>
  <TotalTime>63</TotalTime>
  <Words>1254</Words>
  <Application>Microsoft Office PowerPoint</Application>
  <PresentationFormat>Widescreen</PresentationFormat>
  <Paragraphs>88</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Wingdings</vt:lpstr>
      <vt:lpstr>University of Queensland</vt:lpstr>
      <vt:lpstr>UQ Course Site Design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review your course(s) against these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Iliria Stenning</cp:lastModifiedBy>
  <cp:revision>16</cp:revision>
  <dcterms:created xsi:type="dcterms:W3CDTF">2018-09-28T01:38:30Z</dcterms:created>
  <dcterms:modified xsi:type="dcterms:W3CDTF">2019-07-09T00:30:32Z</dcterms:modified>
</cp:coreProperties>
</file>