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
  </p:notesMasterIdLst>
  <p:sldIdLst>
    <p:sldId id="257" r:id="rId2"/>
    <p:sldId id="258" r:id="rId3"/>
    <p:sldId id="259" r:id="rId4"/>
    <p:sldId id="260" r:id="rId5"/>
    <p:sldId id="261" r:id="rId6"/>
    <p:sldId id="262" r:id="rId7"/>
    <p:sldId id="263" r:id="rId8"/>
    <p:sldId id="264" r:id="rId9"/>
    <p:sldId id="266" r:id="rId10"/>
    <p:sldId id="268" r:id="rId11"/>
    <p:sldId id="269" r:id="rId12"/>
    <p:sldId id="270" r:id="rId13"/>
    <p:sldId id="271"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1137" autoAdjust="0"/>
  </p:normalViewPr>
  <p:slideViewPr>
    <p:cSldViewPr snapToGrid="0">
      <p:cViewPr varScale="1">
        <p:scale>
          <a:sx n="72" d="100"/>
          <a:sy n="72" d="100"/>
        </p:scale>
        <p:origin x="1790" y="62"/>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4" d="100"/>
          <a:sy n="64" d="100"/>
        </p:scale>
        <p:origin x="3101" y="8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29D0B53-2B93-413F-A1FA-B9772B76A127}"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en-AU"/>
        </a:p>
      </dgm:t>
    </dgm:pt>
    <dgm:pt modelId="{3BA739B5-ACB6-4EA2-A05E-2C5F0BC45939}">
      <dgm:prSet phldrT="[Text]"/>
      <dgm:spPr/>
      <dgm:t>
        <a:bodyPr/>
        <a:lstStyle/>
        <a:p>
          <a:r>
            <a:rPr lang="en-AU" dirty="0" smtClean="0"/>
            <a:t>Reporting (This is what happened)</a:t>
          </a:r>
          <a:endParaRPr lang="en-AU" dirty="0"/>
        </a:p>
      </dgm:t>
    </dgm:pt>
    <dgm:pt modelId="{BFCE5040-7235-48B8-BF2A-B0F01FD0FE1E}" type="parTrans" cxnId="{EA9F0775-2C68-4394-86E4-0EA5ED74F5F9}">
      <dgm:prSet/>
      <dgm:spPr/>
      <dgm:t>
        <a:bodyPr/>
        <a:lstStyle/>
        <a:p>
          <a:endParaRPr lang="en-AU"/>
        </a:p>
      </dgm:t>
    </dgm:pt>
    <dgm:pt modelId="{B07FA9BE-B760-4F0B-9CEF-A7933E43CB04}" type="sibTrans" cxnId="{EA9F0775-2C68-4394-86E4-0EA5ED74F5F9}">
      <dgm:prSet/>
      <dgm:spPr/>
      <dgm:t>
        <a:bodyPr/>
        <a:lstStyle/>
        <a:p>
          <a:endParaRPr lang="en-AU"/>
        </a:p>
      </dgm:t>
    </dgm:pt>
    <dgm:pt modelId="{B9F08886-46BD-41D4-8AA7-8C34A7CB2814}">
      <dgm:prSet phldrT="[Text]"/>
      <dgm:spPr/>
      <dgm:t>
        <a:bodyPr/>
        <a:lstStyle/>
        <a:p>
          <a:r>
            <a:rPr lang="en-AU" dirty="0" smtClean="0"/>
            <a:t>Responding (This is how I felt about it)</a:t>
          </a:r>
          <a:endParaRPr lang="en-AU" dirty="0"/>
        </a:p>
      </dgm:t>
    </dgm:pt>
    <dgm:pt modelId="{B2CCEDEE-BB05-424F-84B2-108CFAB1EE08}" type="parTrans" cxnId="{FD4E2A80-F6EC-44E2-A34C-F5FDCA4B1293}">
      <dgm:prSet/>
      <dgm:spPr/>
      <dgm:t>
        <a:bodyPr/>
        <a:lstStyle/>
        <a:p>
          <a:endParaRPr lang="en-AU"/>
        </a:p>
      </dgm:t>
    </dgm:pt>
    <dgm:pt modelId="{83A378EF-D749-4FF9-B5B5-D24A08C80BF7}" type="sibTrans" cxnId="{FD4E2A80-F6EC-44E2-A34C-F5FDCA4B1293}">
      <dgm:prSet/>
      <dgm:spPr/>
      <dgm:t>
        <a:bodyPr/>
        <a:lstStyle/>
        <a:p>
          <a:endParaRPr lang="en-AU"/>
        </a:p>
      </dgm:t>
    </dgm:pt>
    <dgm:pt modelId="{D562561C-9CED-431C-8637-599A3FE4D678}">
      <dgm:prSet phldrT="[Text]"/>
      <dgm:spPr/>
      <dgm:t>
        <a:bodyPr/>
        <a:lstStyle/>
        <a:p>
          <a:r>
            <a:rPr lang="en-AU" dirty="0" smtClean="0"/>
            <a:t>Relating (This is how it links to my knowledge and skills)</a:t>
          </a:r>
          <a:endParaRPr lang="en-AU" dirty="0"/>
        </a:p>
      </dgm:t>
    </dgm:pt>
    <dgm:pt modelId="{29466F99-F636-4FDC-A4F4-EA08D3E31297}" type="parTrans" cxnId="{DBAA9978-F36A-4A66-99B1-0D2AA4B7BEF1}">
      <dgm:prSet/>
      <dgm:spPr/>
      <dgm:t>
        <a:bodyPr/>
        <a:lstStyle/>
        <a:p>
          <a:endParaRPr lang="en-AU"/>
        </a:p>
      </dgm:t>
    </dgm:pt>
    <dgm:pt modelId="{8C5CF23A-DC12-4345-A65D-50C00A4482A3}" type="sibTrans" cxnId="{DBAA9978-F36A-4A66-99B1-0D2AA4B7BEF1}">
      <dgm:prSet/>
      <dgm:spPr/>
      <dgm:t>
        <a:bodyPr/>
        <a:lstStyle/>
        <a:p>
          <a:endParaRPr lang="en-AU"/>
        </a:p>
      </dgm:t>
    </dgm:pt>
    <dgm:pt modelId="{C84E4537-BE8B-4DCC-B5FC-0B96802539A2}">
      <dgm:prSet/>
      <dgm:spPr/>
      <dgm:t>
        <a:bodyPr/>
        <a:lstStyle/>
        <a:p>
          <a:r>
            <a:rPr lang="en-AU" dirty="0" smtClean="0"/>
            <a:t>Reasoning (This is why it’s important)</a:t>
          </a:r>
          <a:endParaRPr lang="en-AU" dirty="0"/>
        </a:p>
      </dgm:t>
    </dgm:pt>
    <dgm:pt modelId="{7C5A25CA-21FE-4C19-A25C-940D0F29C1EB}" type="parTrans" cxnId="{6DC9CDC3-3905-4C6D-8408-22C2F4D6B56F}">
      <dgm:prSet/>
      <dgm:spPr/>
      <dgm:t>
        <a:bodyPr/>
        <a:lstStyle/>
        <a:p>
          <a:endParaRPr lang="en-AU"/>
        </a:p>
      </dgm:t>
    </dgm:pt>
    <dgm:pt modelId="{242AEEE1-5629-4120-BB87-0E8C902A0572}" type="sibTrans" cxnId="{6DC9CDC3-3905-4C6D-8408-22C2F4D6B56F}">
      <dgm:prSet/>
      <dgm:spPr/>
      <dgm:t>
        <a:bodyPr/>
        <a:lstStyle/>
        <a:p>
          <a:endParaRPr lang="en-AU"/>
        </a:p>
      </dgm:t>
    </dgm:pt>
    <dgm:pt modelId="{C7AF42F2-3579-4E7B-8386-228D8A268F94}">
      <dgm:prSet/>
      <dgm:spPr/>
      <dgm:t>
        <a:bodyPr/>
        <a:lstStyle/>
        <a:p>
          <a:r>
            <a:rPr lang="en-AU" dirty="0" smtClean="0"/>
            <a:t>Reconstructing (This is what I know, now)</a:t>
          </a:r>
          <a:endParaRPr lang="en-AU" dirty="0"/>
        </a:p>
      </dgm:t>
    </dgm:pt>
    <dgm:pt modelId="{AB205865-3864-4F39-9DCF-361E5AD8FA13}" type="parTrans" cxnId="{40289256-38B3-45F9-BC23-202CBC8AAFEA}">
      <dgm:prSet/>
      <dgm:spPr/>
      <dgm:t>
        <a:bodyPr/>
        <a:lstStyle/>
        <a:p>
          <a:endParaRPr lang="en-AU"/>
        </a:p>
      </dgm:t>
    </dgm:pt>
    <dgm:pt modelId="{A152DC4D-B1F9-4A84-A0E0-FF5F94FF66B3}" type="sibTrans" cxnId="{40289256-38B3-45F9-BC23-202CBC8AAFEA}">
      <dgm:prSet/>
      <dgm:spPr/>
      <dgm:t>
        <a:bodyPr/>
        <a:lstStyle/>
        <a:p>
          <a:endParaRPr lang="en-AU"/>
        </a:p>
      </dgm:t>
    </dgm:pt>
    <dgm:pt modelId="{E34E81D1-5D95-4E6D-9BDE-532E2F48917C}">
      <dgm:prSet/>
      <dgm:spPr/>
      <dgm:t>
        <a:bodyPr/>
        <a:lstStyle/>
        <a:p>
          <a:r>
            <a:rPr lang="en-AU" dirty="0" smtClean="0"/>
            <a:t>Factually reports </a:t>
          </a:r>
          <a:r>
            <a:rPr lang="en-AU" dirty="0"/>
            <a:t>the events or activities</a:t>
          </a:r>
        </a:p>
      </dgm:t>
    </dgm:pt>
    <dgm:pt modelId="{32A9243E-71C2-4887-81BC-272387A62784}" type="parTrans" cxnId="{31F16A14-B407-43F3-93F6-6AF9B9302D39}">
      <dgm:prSet/>
      <dgm:spPr/>
      <dgm:t>
        <a:bodyPr/>
        <a:lstStyle/>
        <a:p>
          <a:endParaRPr lang="en-AU"/>
        </a:p>
      </dgm:t>
    </dgm:pt>
    <dgm:pt modelId="{2C841A9B-A8B1-4666-BCC4-1D73D47A3BF7}" type="sibTrans" cxnId="{31F16A14-B407-43F3-93F6-6AF9B9302D39}">
      <dgm:prSet/>
      <dgm:spPr/>
      <dgm:t>
        <a:bodyPr/>
        <a:lstStyle/>
        <a:p>
          <a:endParaRPr lang="en-AU"/>
        </a:p>
      </dgm:t>
    </dgm:pt>
    <dgm:pt modelId="{3E67BC80-9475-4F75-92C7-CBB4F3E3362D}">
      <dgm:prSet/>
      <dgm:spPr/>
      <dgm:t>
        <a:bodyPr/>
        <a:lstStyle/>
        <a:p>
          <a:r>
            <a:rPr lang="en-AU" dirty="0" smtClean="0"/>
            <a:t>Responds </a:t>
          </a:r>
          <a:r>
            <a:rPr lang="en-AU" dirty="0"/>
            <a:t>to the events or activities</a:t>
          </a:r>
        </a:p>
      </dgm:t>
    </dgm:pt>
    <dgm:pt modelId="{0EF634A5-119A-41D4-9527-647BEE7E5112}" type="parTrans" cxnId="{99B7E22B-A3F0-4249-8D1B-9E0E94192F09}">
      <dgm:prSet/>
      <dgm:spPr/>
      <dgm:t>
        <a:bodyPr/>
        <a:lstStyle/>
        <a:p>
          <a:endParaRPr lang="en-AU"/>
        </a:p>
      </dgm:t>
    </dgm:pt>
    <dgm:pt modelId="{0F1731F1-D932-4919-BA22-8A87EDC4CDCD}" type="sibTrans" cxnId="{99B7E22B-A3F0-4249-8D1B-9E0E94192F09}">
      <dgm:prSet/>
      <dgm:spPr/>
      <dgm:t>
        <a:bodyPr/>
        <a:lstStyle/>
        <a:p>
          <a:endParaRPr lang="en-AU"/>
        </a:p>
      </dgm:t>
    </dgm:pt>
    <dgm:pt modelId="{7657D669-C259-4BDE-AAEA-BFCE83F04AB0}">
      <dgm:prSet/>
      <dgm:spPr/>
      <dgm:t>
        <a:bodyPr/>
        <a:lstStyle/>
        <a:p>
          <a:r>
            <a:rPr lang="en-AU" dirty="0" smtClean="0"/>
            <a:t>Forms an </a:t>
          </a:r>
          <a:r>
            <a:rPr lang="en-AU" dirty="0"/>
            <a:t>opinion or emotional response</a:t>
          </a:r>
        </a:p>
      </dgm:t>
    </dgm:pt>
    <dgm:pt modelId="{4FB3EB14-D5AD-45FD-B1A8-57798EC470A0}" type="parTrans" cxnId="{AB687DE9-1CD6-43E2-8966-B4966B2BB23F}">
      <dgm:prSet/>
      <dgm:spPr/>
      <dgm:t>
        <a:bodyPr/>
        <a:lstStyle/>
        <a:p>
          <a:endParaRPr lang="en-AU"/>
        </a:p>
      </dgm:t>
    </dgm:pt>
    <dgm:pt modelId="{A41C9693-54FE-4526-AADD-0ABD42BE236E}" type="sibTrans" cxnId="{AB687DE9-1CD6-43E2-8966-B4966B2BB23F}">
      <dgm:prSet/>
      <dgm:spPr/>
      <dgm:t>
        <a:bodyPr/>
        <a:lstStyle/>
        <a:p>
          <a:endParaRPr lang="en-AU"/>
        </a:p>
      </dgm:t>
    </dgm:pt>
    <dgm:pt modelId="{6DE36C72-A4D3-4231-BF34-837DE95A9CED}">
      <dgm:prSet/>
      <dgm:spPr/>
      <dgm:t>
        <a:bodyPr/>
        <a:lstStyle/>
        <a:p>
          <a:r>
            <a:rPr lang="en-AU" dirty="0" smtClean="0"/>
            <a:t>Relates the </a:t>
          </a:r>
          <a:r>
            <a:rPr lang="en-AU" dirty="0"/>
            <a:t>events or activities to </a:t>
          </a:r>
          <a:r>
            <a:rPr lang="en-AU" dirty="0" smtClean="0"/>
            <a:t>studies </a:t>
          </a:r>
          <a:r>
            <a:rPr lang="en-AU" dirty="0"/>
            <a:t>and prior knowledge</a:t>
          </a:r>
        </a:p>
      </dgm:t>
    </dgm:pt>
    <dgm:pt modelId="{FE6518BD-8EA4-435C-90AC-D5D7D49CF16C}" type="parTrans" cxnId="{BD554CA7-0BB5-4A93-8CA5-65C6373837EE}">
      <dgm:prSet/>
      <dgm:spPr/>
      <dgm:t>
        <a:bodyPr/>
        <a:lstStyle/>
        <a:p>
          <a:endParaRPr lang="en-AU"/>
        </a:p>
      </dgm:t>
    </dgm:pt>
    <dgm:pt modelId="{44AC7DCE-78FE-48AA-8599-54CE111E95F3}" type="sibTrans" cxnId="{BD554CA7-0BB5-4A93-8CA5-65C6373837EE}">
      <dgm:prSet/>
      <dgm:spPr/>
      <dgm:t>
        <a:bodyPr/>
        <a:lstStyle/>
        <a:p>
          <a:endParaRPr lang="en-AU"/>
        </a:p>
      </dgm:t>
    </dgm:pt>
    <dgm:pt modelId="{76356482-4E69-4569-9BBB-08218CF96249}">
      <dgm:prSet/>
      <dgm:spPr/>
      <dgm:t>
        <a:bodyPr/>
        <a:lstStyle/>
        <a:p>
          <a:r>
            <a:rPr lang="en-AU" dirty="0" smtClean="0"/>
            <a:t>May </a:t>
          </a:r>
          <a:r>
            <a:rPr lang="en-AU" dirty="0"/>
            <a:t>start to plan for future engagements, identifying resources, contacts and strategies</a:t>
          </a:r>
        </a:p>
      </dgm:t>
    </dgm:pt>
    <dgm:pt modelId="{04F32CC0-BA82-4815-ADF1-8792E30DEC76}" type="parTrans" cxnId="{9FED42A6-B980-4D96-A1AA-67D891B501E5}">
      <dgm:prSet/>
      <dgm:spPr/>
      <dgm:t>
        <a:bodyPr/>
        <a:lstStyle/>
        <a:p>
          <a:endParaRPr lang="en-AU"/>
        </a:p>
      </dgm:t>
    </dgm:pt>
    <dgm:pt modelId="{8D3758CD-C3C0-4E8F-9651-90B645724179}" type="sibTrans" cxnId="{9FED42A6-B980-4D96-A1AA-67D891B501E5}">
      <dgm:prSet/>
      <dgm:spPr/>
      <dgm:t>
        <a:bodyPr/>
        <a:lstStyle/>
        <a:p>
          <a:endParaRPr lang="en-AU"/>
        </a:p>
      </dgm:t>
    </dgm:pt>
    <dgm:pt modelId="{84CB5B99-6AB5-4343-A931-99A75A1D312F}">
      <dgm:prSet/>
      <dgm:spPr/>
      <dgm:t>
        <a:bodyPr/>
        <a:lstStyle/>
        <a:p>
          <a:r>
            <a:rPr lang="en-AU" dirty="0" smtClean="0"/>
            <a:t>Uses reasoning </a:t>
          </a:r>
          <a:r>
            <a:rPr lang="en-AU" dirty="0"/>
            <a:t>to engage with broader issues beyond the specific events</a:t>
          </a:r>
        </a:p>
      </dgm:t>
    </dgm:pt>
    <dgm:pt modelId="{C52617BA-CA13-47F9-86E4-326F9159ED05}" type="parTrans" cxnId="{5B866E34-F074-46FE-A7AF-069E5A05B5B2}">
      <dgm:prSet/>
      <dgm:spPr/>
      <dgm:t>
        <a:bodyPr/>
        <a:lstStyle/>
        <a:p>
          <a:endParaRPr lang="en-AU"/>
        </a:p>
      </dgm:t>
    </dgm:pt>
    <dgm:pt modelId="{3018EB93-A2EE-4DDF-BD88-53008F54B471}" type="sibTrans" cxnId="{5B866E34-F074-46FE-A7AF-069E5A05B5B2}">
      <dgm:prSet/>
      <dgm:spPr/>
      <dgm:t>
        <a:bodyPr/>
        <a:lstStyle/>
        <a:p>
          <a:endParaRPr lang="en-AU"/>
        </a:p>
      </dgm:t>
    </dgm:pt>
    <dgm:pt modelId="{ABAEF380-3156-4FE5-83C5-DF73FA945B31}">
      <dgm:prSet/>
      <dgm:spPr/>
      <dgm:t>
        <a:bodyPr/>
        <a:lstStyle/>
        <a:p>
          <a:r>
            <a:rPr lang="en-AU" dirty="0" smtClean="0"/>
            <a:t>May </a:t>
          </a:r>
          <a:r>
            <a:rPr lang="en-AU" dirty="0"/>
            <a:t>situate </a:t>
          </a:r>
          <a:r>
            <a:rPr lang="en-AU" dirty="0" smtClean="0"/>
            <a:t>the experience </a:t>
          </a:r>
          <a:r>
            <a:rPr lang="en-AU" dirty="0"/>
            <a:t>within current debates or areas of exploration in the literature</a:t>
          </a:r>
        </a:p>
      </dgm:t>
    </dgm:pt>
    <dgm:pt modelId="{FEAB6FFD-2F87-4C40-949B-E1CC1756FDC5}" type="parTrans" cxnId="{1B19EB07-2D5B-4E52-8EEE-DF76C7AA1827}">
      <dgm:prSet/>
      <dgm:spPr/>
      <dgm:t>
        <a:bodyPr/>
        <a:lstStyle/>
        <a:p>
          <a:endParaRPr lang="en-AU"/>
        </a:p>
      </dgm:t>
    </dgm:pt>
    <dgm:pt modelId="{1BB8E9D9-DEEA-4D6E-A00E-C483810372F3}" type="sibTrans" cxnId="{1B19EB07-2D5B-4E52-8EEE-DF76C7AA1827}">
      <dgm:prSet/>
      <dgm:spPr/>
      <dgm:t>
        <a:bodyPr/>
        <a:lstStyle/>
        <a:p>
          <a:endParaRPr lang="en-AU"/>
        </a:p>
      </dgm:t>
    </dgm:pt>
    <dgm:pt modelId="{09C13456-879D-4553-B184-67A8DF143A9B}">
      <dgm:prSet/>
      <dgm:spPr/>
      <dgm:t>
        <a:bodyPr/>
        <a:lstStyle/>
        <a:p>
          <a:r>
            <a:rPr lang="en-AU" dirty="0" smtClean="0"/>
            <a:t>Reconstruction of </a:t>
          </a:r>
          <a:r>
            <a:rPr lang="en-AU" dirty="0"/>
            <a:t>thinking and practice</a:t>
          </a:r>
        </a:p>
      </dgm:t>
    </dgm:pt>
    <dgm:pt modelId="{C94BBC9A-ED0B-45BE-A2D7-86BB9486D8BA}" type="parTrans" cxnId="{21442A1B-1E0C-494B-9825-F928E7390501}">
      <dgm:prSet/>
      <dgm:spPr/>
      <dgm:t>
        <a:bodyPr/>
        <a:lstStyle/>
        <a:p>
          <a:endParaRPr lang="en-AU"/>
        </a:p>
      </dgm:t>
    </dgm:pt>
    <dgm:pt modelId="{227946B5-A703-4D0D-A5A6-18C00A40C5E5}" type="sibTrans" cxnId="{21442A1B-1E0C-494B-9825-F928E7390501}">
      <dgm:prSet/>
      <dgm:spPr/>
      <dgm:t>
        <a:bodyPr/>
        <a:lstStyle/>
        <a:p>
          <a:endParaRPr lang="en-AU"/>
        </a:p>
      </dgm:t>
    </dgm:pt>
    <dgm:pt modelId="{2FD55F37-9645-4DE9-89E6-E3E5B7341D9E}">
      <dgm:prSet/>
      <dgm:spPr/>
      <dgm:t>
        <a:bodyPr/>
        <a:lstStyle/>
        <a:p>
          <a:r>
            <a:rPr lang="en-AU" dirty="0" smtClean="0"/>
            <a:t>Describes </a:t>
          </a:r>
          <a:r>
            <a:rPr lang="en-AU" dirty="0"/>
            <a:t>in detail the events or activities as they </a:t>
          </a:r>
          <a:r>
            <a:rPr lang="en-AU" dirty="0" smtClean="0"/>
            <a:t>occurred.</a:t>
          </a:r>
          <a:endParaRPr lang="en-AU" dirty="0"/>
        </a:p>
      </dgm:t>
    </dgm:pt>
    <dgm:pt modelId="{E9943C82-461A-43CC-A237-F4B939315D42}" type="parTrans" cxnId="{0D16ABF3-8674-4524-BB53-520A4B09162A}">
      <dgm:prSet/>
      <dgm:spPr/>
      <dgm:t>
        <a:bodyPr/>
        <a:lstStyle/>
        <a:p>
          <a:endParaRPr lang="en-AU"/>
        </a:p>
      </dgm:t>
    </dgm:pt>
    <dgm:pt modelId="{5077C03E-C4D6-41F6-BDDD-5AD5AD662086}" type="sibTrans" cxnId="{0D16ABF3-8674-4524-BB53-520A4B09162A}">
      <dgm:prSet/>
      <dgm:spPr/>
      <dgm:t>
        <a:bodyPr/>
        <a:lstStyle/>
        <a:p>
          <a:endParaRPr lang="en-AU"/>
        </a:p>
      </dgm:t>
    </dgm:pt>
    <dgm:pt modelId="{93C6DA16-B3D3-44BD-8E2C-E9B2D0B25B28}">
      <dgm:prSet/>
      <dgm:spPr/>
      <dgm:t>
        <a:bodyPr/>
        <a:lstStyle/>
        <a:p>
          <a:r>
            <a:rPr lang="en-AU" dirty="0" smtClean="0"/>
            <a:t>May </a:t>
          </a:r>
          <a:r>
            <a:rPr lang="en-AU" dirty="0"/>
            <a:t>identify future best practice, show new ways of exploring the issues, or identify new questions that have arisen from </a:t>
          </a:r>
          <a:r>
            <a:rPr lang="en-AU" dirty="0" smtClean="0"/>
            <a:t>the experiences</a:t>
          </a:r>
          <a:endParaRPr lang="en-AU" dirty="0"/>
        </a:p>
      </dgm:t>
    </dgm:pt>
    <dgm:pt modelId="{22D9201D-821B-49AA-AA43-468CC0BFED57}" type="parTrans" cxnId="{822CF220-E3FB-4D0C-9294-7444E0855B08}">
      <dgm:prSet/>
      <dgm:spPr/>
      <dgm:t>
        <a:bodyPr/>
        <a:lstStyle/>
        <a:p>
          <a:endParaRPr lang="en-AU"/>
        </a:p>
      </dgm:t>
    </dgm:pt>
    <dgm:pt modelId="{98E31A50-F12D-46DD-A6FE-B22DBDEE4A6F}" type="sibTrans" cxnId="{822CF220-E3FB-4D0C-9294-7444E0855B08}">
      <dgm:prSet/>
      <dgm:spPr/>
      <dgm:t>
        <a:bodyPr/>
        <a:lstStyle/>
        <a:p>
          <a:endParaRPr lang="en-AU"/>
        </a:p>
      </dgm:t>
    </dgm:pt>
    <dgm:pt modelId="{79C5AF5C-7794-4FF6-B8A4-E43630A40A47}" type="pres">
      <dgm:prSet presAssocID="{729D0B53-2B93-413F-A1FA-B9772B76A127}" presName="linear" presStyleCnt="0">
        <dgm:presLayoutVars>
          <dgm:dir/>
          <dgm:animLvl val="lvl"/>
          <dgm:resizeHandles val="exact"/>
        </dgm:presLayoutVars>
      </dgm:prSet>
      <dgm:spPr/>
      <dgm:t>
        <a:bodyPr/>
        <a:lstStyle/>
        <a:p>
          <a:endParaRPr lang="en-AU"/>
        </a:p>
      </dgm:t>
    </dgm:pt>
    <dgm:pt modelId="{D4B2F8F8-593C-45D6-9A24-98FB846E4799}" type="pres">
      <dgm:prSet presAssocID="{3BA739B5-ACB6-4EA2-A05E-2C5F0BC45939}" presName="parentLin" presStyleCnt="0"/>
      <dgm:spPr/>
    </dgm:pt>
    <dgm:pt modelId="{C2E271C7-932E-4E88-BE3B-8CA0FFB406C4}" type="pres">
      <dgm:prSet presAssocID="{3BA739B5-ACB6-4EA2-A05E-2C5F0BC45939}" presName="parentLeftMargin" presStyleLbl="node1" presStyleIdx="0" presStyleCnt="5"/>
      <dgm:spPr/>
      <dgm:t>
        <a:bodyPr/>
        <a:lstStyle/>
        <a:p>
          <a:endParaRPr lang="en-AU"/>
        </a:p>
      </dgm:t>
    </dgm:pt>
    <dgm:pt modelId="{79F1E478-D1BB-48E2-A45F-63392672D311}" type="pres">
      <dgm:prSet presAssocID="{3BA739B5-ACB6-4EA2-A05E-2C5F0BC45939}" presName="parentText" presStyleLbl="node1" presStyleIdx="0" presStyleCnt="5">
        <dgm:presLayoutVars>
          <dgm:chMax val="0"/>
          <dgm:bulletEnabled val="1"/>
        </dgm:presLayoutVars>
      </dgm:prSet>
      <dgm:spPr/>
      <dgm:t>
        <a:bodyPr/>
        <a:lstStyle/>
        <a:p>
          <a:endParaRPr lang="en-AU"/>
        </a:p>
      </dgm:t>
    </dgm:pt>
    <dgm:pt modelId="{341F77DB-2983-48AC-8AAF-B12E89EB1888}" type="pres">
      <dgm:prSet presAssocID="{3BA739B5-ACB6-4EA2-A05E-2C5F0BC45939}" presName="negativeSpace" presStyleCnt="0"/>
      <dgm:spPr/>
    </dgm:pt>
    <dgm:pt modelId="{7705687A-67D2-4C87-8261-5A2E84A1BB59}" type="pres">
      <dgm:prSet presAssocID="{3BA739B5-ACB6-4EA2-A05E-2C5F0BC45939}" presName="childText" presStyleLbl="conFgAcc1" presStyleIdx="0" presStyleCnt="5">
        <dgm:presLayoutVars>
          <dgm:bulletEnabled val="1"/>
        </dgm:presLayoutVars>
      </dgm:prSet>
      <dgm:spPr/>
      <dgm:t>
        <a:bodyPr/>
        <a:lstStyle/>
        <a:p>
          <a:endParaRPr lang="en-AU"/>
        </a:p>
      </dgm:t>
    </dgm:pt>
    <dgm:pt modelId="{54377E3D-9BB4-465A-8A68-BE678502C09C}" type="pres">
      <dgm:prSet presAssocID="{B07FA9BE-B760-4F0B-9CEF-A7933E43CB04}" presName="spaceBetweenRectangles" presStyleCnt="0"/>
      <dgm:spPr/>
    </dgm:pt>
    <dgm:pt modelId="{6100AA62-2FC4-4CC4-B939-E2CC5CE114B7}" type="pres">
      <dgm:prSet presAssocID="{B9F08886-46BD-41D4-8AA7-8C34A7CB2814}" presName="parentLin" presStyleCnt="0"/>
      <dgm:spPr/>
    </dgm:pt>
    <dgm:pt modelId="{8927A299-6E05-429C-A479-2A8900F77A2C}" type="pres">
      <dgm:prSet presAssocID="{B9F08886-46BD-41D4-8AA7-8C34A7CB2814}" presName="parentLeftMargin" presStyleLbl="node1" presStyleIdx="0" presStyleCnt="5"/>
      <dgm:spPr/>
      <dgm:t>
        <a:bodyPr/>
        <a:lstStyle/>
        <a:p>
          <a:endParaRPr lang="en-AU"/>
        </a:p>
      </dgm:t>
    </dgm:pt>
    <dgm:pt modelId="{EBAFEDB5-58F9-46E0-AC5D-F56BAC39CD0B}" type="pres">
      <dgm:prSet presAssocID="{B9F08886-46BD-41D4-8AA7-8C34A7CB2814}" presName="parentText" presStyleLbl="node1" presStyleIdx="1" presStyleCnt="5">
        <dgm:presLayoutVars>
          <dgm:chMax val="0"/>
          <dgm:bulletEnabled val="1"/>
        </dgm:presLayoutVars>
      </dgm:prSet>
      <dgm:spPr/>
      <dgm:t>
        <a:bodyPr/>
        <a:lstStyle/>
        <a:p>
          <a:endParaRPr lang="en-AU"/>
        </a:p>
      </dgm:t>
    </dgm:pt>
    <dgm:pt modelId="{49123791-1182-46E0-B670-1D801D91FA14}" type="pres">
      <dgm:prSet presAssocID="{B9F08886-46BD-41D4-8AA7-8C34A7CB2814}" presName="negativeSpace" presStyleCnt="0"/>
      <dgm:spPr/>
    </dgm:pt>
    <dgm:pt modelId="{32839F8B-5C84-4670-A650-DD9B1E335720}" type="pres">
      <dgm:prSet presAssocID="{B9F08886-46BD-41D4-8AA7-8C34A7CB2814}" presName="childText" presStyleLbl="conFgAcc1" presStyleIdx="1" presStyleCnt="5">
        <dgm:presLayoutVars>
          <dgm:bulletEnabled val="1"/>
        </dgm:presLayoutVars>
      </dgm:prSet>
      <dgm:spPr/>
      <dgm:t>
        <a:bodyPr/>
        <a:lstStyle/>
        <a:p>
          <a:endParaRPr lang="en-AU"/>
        </a:p>
      </dgm:t>
    </dgm:pt>
    <dgm:pt modelId="{C6917E4A-6DDF-4A1B-8A81-F49AB4E25056}" type="pres">
      <dgm:prSet presAssocID="{83A378EF-D749-4FF9-B5B5-D24A08C80BF7}" presName="spaceBetweenRectangles" presStyleCnt="0"/>
      <dgm:spPr/>
    </dgm:pt>
    <dgm:pt modelId="{7A9465AA-7A1D-42B2-9612-F5590535BCB0}" type="pres">
      <dgm:prSet presAssocID="{D562561C-9CED-431C-8637-599A3FE4D678}" presName="parentLin" presStyleCnt="0"/>
      <dgm:spPr/>
    </dgm:pt>
    <dgm:pt modelId="{1B84A0BF-03C0-488E-A205-3169E227B40B}" type="pres">
      <dgm:prSet presAssocID="{D562561C-9CED-431C-8637-599A3FE4D678}" presName="parentLeftMargin" presStyleLbl="node1" presStyleIdx="1" presStyleCnt="5"/>
      <dgm:spPr/>
      <dgm:t>
        <a:bodyPr/>
        <a:lstStyle/>
        <a:p>
          <a:endParaRPr lang="en-AU"/>
        </a:p>
      </dgm:t>
    </dgm:pt>
    <dgm:pt modelId="{F553D0D4-947B-4F3C-BCB1-715A221C28E0}" type="pres">
      <dgm:prSet presAssocID="{D562561C-9CED-431C-8637-599A3FE4D678}" presName="parentText" presStyleLbl="node1" presStyleIdx="2" presStyleCnt="5">
        <dgm:presLayoutVars>
          <dgm:chMax val="0"/>
          <dgm:bulletEnabled val="1"/>
        </dgm:presLayoutVars>
      </dgm:prSet>
      <dgm:spPr/>
      <dgm:t>
        <a:bodyPr/>
        <a:lstStyle/>
        <a:p>
          <a:endParaRPr lang="en-AU"/>
        </a:p>
      </dgm:t>
    </dgm:pt>
    <dgm:pt modelId="{DCC55434-9D29-40E0-8394-83E89D1C8DEF}" type="pres">
      <dgm:prSet presAssocID="{D562561C-9CED-431C-8637-599A3FE4D678}" presName="negativeSpace" presStyleCnt="0"/>
      <dgm:spPr/>
    </dgm:pt>
    <dgm:pt modelId="{B03A945C-B8DF-4CB6-B95A-C50F58ED4546}" type="pres">
      <dgm:prSet presAssocID="{D562561C-9CED-431C-8637-599A3FE4D678}" presName="childText" presStyleLbl="conFgAcc1" presStyleIdx="2" presStyleCnt="5">
        <dgm:presLayoutVars>
          <dgm:bulletEnabled val="1"/>
        </dgm:presLayoutVars>
      </dgm:prSet>
      <dgm:spPr/>
      <dgm:t>
        <a:bodyPr/>
        <a:lstStyle/>
        <a:p>
          <a:endParaRPr lang="en-AU"/>
        </a:p>
      </dgm:t>
    </dgm:pt>
    <dgm:pt modelId="{B3FF2E05-0796-47FA-A7AA-9DD41CEB9B83}" type="pres">
      <dgm:prSet presAssocID="{8C5CF23A-DC12-4345-A65D-50C00A4482A3}" presName="spaceBetweenRectangles" presStyleCnt="0"/>
      <dgm:spPr/>
    </dgm:pt>
    <dgm:pt modelId="{1B6E8241-D53A-45B7-AC1C-17B12FCDBF47}" type="pres">
      <dgm:prSet presAssocID="{C84E4537-BE8B-4DCC-B5FC-0B96802539A2}" presName="parentLin" presStyleCnt="0"/>
      <dgm:spPr/>
    </dgm:pt>
    <dgm:pt modelId="{A154E7C4-EB62-45B5-AB8F-D43F858D5747}" type="pres">
      <dgm:prSet presAssocID="{C84E4537-BE8B-4DCC-B5FC-0B96802539A2}" presName="parentLeftMargin" presStyleLbl="node1" presStyleIdx="2" presStyleCnt="5"/>
      <dgm:spPr/>
      <dgm:t>
        <a:bodyPr/>
        <a:lstStyle/>
        <a:p>
          <a:endParaRPr lang="en-AU"/>
        </a:p>
      </dgm:t>
    </dgm:pt>
    <dgm:pt modelId="{64438048-81CA-4D18-869F-F8F7C8769BE7}" type="pres">
      <dgm:prSet presAssocID="{C84E4537-BE8B-4DCC-B5FC-0B96802539A2}" presName="parentText" presStyleLbl="node1" presStyleIdx="3" presStyleCnt="5">
        <dgm:presLayoutVars>
          <dgm:chMax val="0"/>
          <dgm:bulletEnabled val="1"/>
        </dgm:presLayoutVars>
      </dgm:prSet>
      <dgm:spPr/>
      <dgm:t>
        <a:bodyPr/>
        <a:lstStyle/>
        <a:p>
          <a:endParaRPr lang="en-AU"/>
        </a:p>
      </dgm:t>
    </dgm:pt>
    <dgm:pt modelId="{2FE60373-D639-44FF-A8E8-3D2455D0074A}" type="pres">
      <dgm:prSet presAssocID="{C84E4537-BE8B-4DCC-B5FC-0B96802539A2}" presName="negativeSpace" presStyleCnt="0"/>
      <dgm:spPr/>
    </dgm:pt>
    <dgm:pt modelId="{02E5EE47-596E-4968-A2F3-27A6A224C18C}" type="pres">
      <dgm:prSet presAssocID="{C84E4537-BE8B-4DCC-B5FC-0B96802539A2}" presName="childText" presStyleLbl="conFgAcc1" presStyleIdx="3" presStyleCnt="5">
        <dgm:presLayoutVars>
          <dgm:bulletEnabled val="1"/>
        </dgm:presLayoutVars>
      </dgm:prSet>
      <dgm:spPr/>
      <dgm:t>
        <a:bodyPr/>
        <a:lstStyle/>
        <a:p>
          <a:endParaRPr lang="en-AU"/>
        </a:p>
      </dgm:t>
    </dgm:pt>
    <dgm:pt modelId="{56C16562-E6A3-4154-BDE3-19A68ECF8EEB}" type="pres">
      <dgm:prSet presAssocID="{242AEEE1-5629-4120-BB87-0E8C902A0572}" presName="spaceBetweenRectangles" presStyleCnt="0"/>
      <dgm:spPr/>
    </dgm:pt>
    <dgm:pt modelId="{86EC87A6-E2CB-4034-A4F0-B424D5F17277}" type="pres">
      <dgm:prSet presAssocID="{C7AF42F2-3579-4E7B-8386-228D8A268F94}" presName="parentLin" presStyleCnt="0"/>
      <dgm:spPr/>
    </dgm:pt>
    <dgm:pt modelId="{F7A58E91-F70C-4B4A-95B2-1A28F74A79FE}" type="pres">
      <dgm:prSet presAssocID="{C7AF42F2-3579-4E7B-8386-228D8A268F94}" presName="parentLeftMargin" presStyleLbl="node1" presStyleIdx="3" presStyleCnt="5"/>
      <dgm:spPr/>
      <dgm:t>
        <a:bodyPr/>
        <a:lstStyle/>
        <a:p>
          <a:endParaRPr lang="en-AU"/>
        </a:p>
      </dgm:t>
    </dgm:pt>
    <dgm:pt modelId="{D1FBE457-3291-40B5-B527-C2058E4AC0D5}" type="pres">
      <dgm:prSet presAssocID="{C7AF42F2-3579-4E7B-8386-228D8A268F94}" presName="parentText" presStyleLbl="node1" presStyleIdx="4" presStyleCnt="5">
        <dgm:presLayoutVars>
          <dgm:chMax val="0"/>
          <dgm:bulletEnabled val="1"/>
        </dgm:presLayoutVars>
      </dgm:prSet>
      <dgm:spPr/>
      <dgm:t>
        <a:bodyPr/>
        <a:lstStyle/>
        <a:p>
          <a:endParaRPr lang="en-AU"/>
        </a:p>
      </dgm:t>
    </dgm:pt>
    <dgm:pt modelId="{2645F638-5712-4F22-B064-3F43EB157D3B}" type="pres">
      <dgm:prSet presAssocID="{C7AF42F2-3579-4E7B-8386-228D8A268F94}" presName="negativeSpace" presStyleCnt="0"/>
      <dgm:spPr/>
    </dgm:pt>
    <dgm:pt modelId="{7BC1F447-07AE-46AD-8064-C6DDD0E71786}" type="pres">
      <dgm:prSet presAssocID="{C7AF42F2-3579-4E7B-8386-228D8A268F94}" presName="childText" presStyleLbl="conFgAcc1" presStyleIdx="4" presStyleCnt="5">
        <dgm:presLayoutVars>
          <dgm:bulletEnabled val="1"/>
        </dgm:presLayoutVars>
      </dgm:prSet>
      <dgm:spPr/>
      <dgm:t>
        <a:bodyPr/>
        <a:lstStyle/>
        <a:p>
          <a:endParaRPr lang="en-AU"/>
        </a:p>
      </dgm:t>
    </dgm:pt>
  </dgm:ptLst>
  <dgm:cxnLst>
    <dgm:cxn modelId="{C9571D08-EEE3-4916-87CA-B650AF820A0C}" type="presOf" srcId="{76356482-4E69-4569-9BBB-08218CF96249}" destId="{B03A945C-B8DF-4CB6-B95A-C50F58ED4546}" srcOrd="0" destOrd="1" presId="urn:microsoft.com/office/officeart/2005/8/layout/list1"/>
    <dgm:cxn modelId="{99B7E22B-A3F0-4249-8D1B-9E0E94192F09}" srcId="{B9F08886-46BD-41D4-8AA7-8C34A7CB2814}" destId="{3E67BC80-9475-4F75-92C7-CBB4F3E3362D}" srcOrd="0" destOrd="0" parTransId="{0EF634A5-119A-41D4-9527-647BEE7E5112}" sibTransId="{0F1731F1-D932-4919-BA22-8A87EDC4CDCD}"/>
    <dgm:cxn modelId="{4856C74A-6515-41AF-A919-DE2A01317E73}" type="presOf" srcId="{729D0B53-2B93-413F-A1FA-B9772B76A127}" destId="{79C5AF5C-7794-4FF6-B8A4-E43630A40A47}" srcOrd="0" destOrd="0" presId="urn:microsoft.com/office/officeart/2005/8/layout/list1"/>
    <dgm:cxn modelId="{1B19EB07-2D5B-4E52-8EEE-DF76C7AA1827}" srcId="{C84E4537-BE8B-4DCC-B5FC-0B96802539A2}" destId="{ABAEF380-3156-4FE5-83C5-DF73FA945B31}" srcOrd="1" destOrd="0" parTransId="{FEAB6FFD-2F87-4C40-949B-E1CC1756FDC5}" sibTransId="{1BB8E9D9-DEEA-4D6E-A00E-C483810372F3}"/>
    <dgm:cxn modelId="{7F45965E-51CE-4B14-9605-DC4605BE63D7}" type="presOf" srcId="{C84E4537-BE8B-4DCC-B5FC-0B96802539A2}" destId="{A154E7C4-EB62-45B5-AB8F-D43F858D5747}" srcOrd="0" destOrd="0" presId="urn:microsoft.com/office/officeart/2005/8/layout/list1"/>
    <dgm:cxn modelId="{4F17AEF9-E774-4204-A67F-EB2E8F3310CB}" type="presOf" srcId="{C84E4537-BE8B-4DCC-B5FC-0B96802539A2}" destId="{64438048-81CA-4D18-869F-F8F7C8769BE7}" srcOrd="1" destOrd="0" presId="urn:microsoft.com/office/officeart/2005/8/layout/list1"/>
    <dgm:cxn modelId="{76EFD0E4-40CA-4AAC-A50D-7F3F860FAF6A}" type="presOf" srcId="{D562561C-9CED-431C-8637-599A3FE4D678}" destId="{1B84A0BF-03C0-488E-A205-3169E227B40B}" srcOrd="0" destOrd="0" presId="urn:microsoft.com/office/officeart/2005/8/layout/list1"/>
    <dgm:cxn modelId="{95F6874F-2D3F-40C3-9FB1-5664FDEE3432}" type="presOf" srcId="{2FD55F37-9645-4DE9-89E6-E3E5B7341D9E}" destId="{7705687A-67D2-4C87-8261-5A2E84A1BB59}" srcOrd="0" destOrd="1" presId="urn:microsoft.com/office/officeart/2005/8/layout/list1"/>
    <dgm:cxn modelId="{74C20329-4D2F-494B-B330-5AD1B26E6F73}" type="presOf" srcId="{C7AF42F2-3579-4E7B-8386-228D8A268F94}" destId="{F7A58E91-F70C-4B4A-95B2-1A28F74A79FE}" srcOrd="0" destOrd="0" presId="urn:microsoft.com/office/officeart/2005/8/layout/list1"/>
    <dgm:cxn modelId="{4B7943C6-5196-4884-A6C2-72CF79BB49E7}" type="presOf" srcId="{7657D669-C259-4BDE-AAEA-BFCE83F04AB0}" destId="{32839F8B-5C84-4670-A650-DD9B1E335720}" srcOrd="0" destOrd="1" presId="urn:microsoft.com/office/officeart/2005/8/layout/list1"/>
    <dgm:cxn modelId="{EA9F0775-2C68-4394-86E4-0EA5ED74F5F9}" srcId="{729D0B53-2B93-413F-A1FA-B9772B76A127}" destId="{3BA739B5-ACB6-4EA2-A05E-2C5F0BC45939}" srcOrd="0" destOrd="0" parTransId="{BFCE5040-7235-48B8-BF2A-B0F01FD0FE1E}" sibTransId="{B07FA9BE-B760-4F0B-9CEF-A7933E43CB04}"/>
    <dgm:cxn modelId="{5B866E34-F074-46FE-A7AF-069E5A05B5B2}" srcId="{C84E4537-BE8B-4DCC-B5FC-0B96802539A2}" destId="{84CB5B99-6AB5-4343-A931-99A75A1D312F}" srcOrd="0" destOrd="0" parTransId="{C52617BA-CA13-47F9-86E4-326F9159ED05}" sibTransId="{3018EB93-A2EE-4DDF-BD88-53008F54B471}"/>
    <dgm:cxn modelId="{FD4E2A80-F6EC-44E2-A34C-F5FDCA4B1293}" srcId="{729D0B53-2B93-413F-A1FA-B9772B76A127}" destId="{B9F08886-46BD-41D4-8AA7-8C34A7CB2814}" srcOrd="1" destOrd="0" parTransId="{B2CCEDEE-BB05-424F-84B2-108CFAB1EE08}" sibTransId="{83A378EF-D749-4FF9-B5B5-D24A08C80BF7}"/>
    <dgm:cxn modelId="{BD554CA7-0BB5-4A93-8CA5-65C6373837EE}" srcId="{D562561C-9CED-431C-8637-599A3FE4D678}" destId="{6DE36C72-A4D3-4231-BF34-837DE95A9CED}" srcOrd="0" destOrd="0" parTransId="{FE6518BD-8EA4-435C-90AC-D5D7D49CF16C}" sibTransId="{44AC7DCE-78FE-48AA-8599-54CE111E95F3}"/>
    <dgm:cxn modelId="{21442A1B-1E0C-494B-9825-F928E7390501}" srcId="{C7AF42F2-3579-4E7B-8386-228D8A268F94}" destId="{09C13456-879D-4553-B184-67A8DF143A9B}" srcOrd="0" destOrd="0" parTransId="{C94BBC9A-ED0B-45BE-A2D7-86BB9486D8BA}" sibTransId="{227946B5-A703-4D0D-A5A6-18C00A40C5E5}"/>
    <dgm:cxn modelId="{31F16A14-B407-43F3-93F6-6AF9B9302D39}" srcId="{3BA739B5-ACB6-4EA2-A05E-2C5F0BC45939}" destId="{E34E81D1-5D95-4E6D-9BDE-532E2F48917C}" srcOrd="0" destOrd="0" parTransId="{32A9243E-71C2-4887-81BC-272387A62784}" sibTransId="{2C841A9B-A8B1-4666-BCC4-1D73D47A3BF7}"/>
    <dgm:cxn modelId="{DBAA9978-F36A-4A66-99B1-0D2AA4B7BEF1}" srcId="{729D0B53-2B93-413F-A1FA-B9772B76A127}" destId="{D562561C-9CED-431C-8637-599A3FE4D678}" srcOrd="2" destOrd="0" parTransId="{29466F99-F636-4FDC-A4F4-EA08D3E31297}" sibTransId="{8C5CF23A-DC12-4345-A65D-50C00A4482A3}"/>
    <dgm:cxn modelId="{E6E6488D-E9D2-4F5A-9F36-1C0867F5107C}" type="presOf" srcId="{B9F08886-46BD-41D4-8AA7-8C34A7CB2814}" destId="{EBAFEDB5-58F9-46E0-AC5D-F56BAC39CD0B}" srcOrd="1" destOrd="0" presId="urn:microsoft.com/office/officeart/2005/8/layout/list1"/>
    <dgm:cxn modelId="{DDD4A293-F78C-4FD7-8595-783EFF5EEF31}" type="presOf" srcId="{D562561C-9CED-431C-8637-599A3FE4D678}" destId="{F553D0D4-947B-4F3C-BCB1-715A221C28E0}" srcOrd="1" destOrd="0" presId="urn:microsoft.com/office/officeart/2005/8/layout/list1"/>
    <dgm:cxn modelId="{0D16ABF3-8674-4524-BB53-520A4B09162A}" srcId="{3BA739B5-ACB6-4EA2-A05E-2C5F0BC45939}" destId="{2FD55F37-9645-4DE9-89E6-E3E5B7341D9E}" srcOrd="1" destOrd="0" parTransId="{E9943C82-461A-43CC-A237-F4B939315D42}" sibTransId="{5077C03E-C4D6-41F6-BDDD-5AD5AD662086}"/>
    <dgm:cxn modelId="{227C7D3E-5891-4150-9D30-7184261BF4A0}" type="presOf" srcId="{3BA739B5-ACB6-4EA2-A05E-2C5F0BC45939}" destId="{C2E271C7-932E-4E88-BE3B-8CA0FFB406C4}" srcOrd="0" destOrd="0" presId="urn:microsoft.com/office/officeart/2005/8/layout/list1"/>
    <dgm:cxn modelId="{D8C07791-9D4C-47AC-AF65-B1F8DD568D3A}" type="presOf" srcId="{3E67BC80-9475-4F75-92C7-CBB4F3E3362D}" destId="{32839F8B-5C84-4670-A650-DD9B1E335720}" srcOrd="0" destOrd="0" presId="urn:microsoft.com/office/officeart/2005/8/layout/list1"/>
    <dgm:cxn modelId="{99D1913B-D2D0-4C02-AC31-6D006B089D83}" type="presOf" srcId="{B9F08886-46BD-41D4-8AA7-8C34A7CB2814}" destId="{8927A299-6E05-429C-A479-2A8900F77A2C}" srcOrd="0" destOrd="0" presId="urn:microsoft.com/office/officeart/2005/8/layout/list1"/>
    <dgm:cxn modelId="{822CF220-E3FB-4D0C-9294-7444E0855B08}" srcId="{C7AF42F2-3579-4E7B-8386-228D8A268F94}" destId="{93C6DA16-B3D3-44BD-8E2C-E9B2D0B25B28}" srcOrd="1" destOrd="0" parTransId="{22D9201D-821B-49AA-AA43-468CC0BFED57}" sibTransId="{98E31A50-F12D-46DD-A6FE-B22DBDEE4A6F}"/>
    <dgm:cxn modelId="{40289256-38B3-45F9-BC23-202CBC8AAFEA}" srcId="{729D0B53-2B93-413F-A1FA-B9772B76A127}" destId="{C7AF42F2-3579-4E7B-8386-228D8A268F94}" srcOrd="4" destOrd="0" parTransId="{AB205865-3864-4F39-9DCF-361E5AD8FA13}" sibTransId="{A152DC4D-B1F9-4A84-A0E0-FF5F94FF66B3}"/>
    <dgm:cxn modelId="{144645D8-9FF2-4A1C-AF55-FEA2E5ADF528}" type="presOf" srcId="{84CB5B99-6AB5-4343-A931-99A75A1D312F}" destId="{02E5EE47-596E-4968-A2F3-27A6A224C18C}" srcOrd="0" destOrd="0" presId="urn:microsoft.com/office/officeart/2005/8/layout/list1"/>
    <dgm:cxn modelId="{080D2E30-91E8-44DB-AC9D-7723981625E7}" type="presOf" srcId="{ABAEF380-3156-4FE5-83C5-DF73FA945B31}" destId="{02E5EE47-596E-4968-A2F3-27A6A224C18C}" srcOrd="0" destOrd="1" presId="urn:microsoft.com/office/officeart/2005/8/layout/list1"/>
    <dgm:cxn modelId="{1C49C6C0-DF3D-4B20-BCD5-F158F9228400}" type="presOf" srcId="{C7AF42F2-3579-4E7B-8386-228D8A268F94}" destId="{D1FBE457-3291-40B5-B527-C2058E4AC0D5}" srcOrd="1" destOrd="0" presId="urn:microsoft.com/office/officeart/2005/8/layout/list1"/>
    <dgm:cxn modelId="{9AF5860F-AE46-46D4-9027-B571057D168E}" type="presOf" srcId="{09C13456-879D-4553-B184-67A8DF143A9B}" destId="{7BC1F447-07AE-46AD-8064-C6DDD0E71786}" srcOrd="0" destOrd="0" presId="urn:microsoft.com/office/officeart/2005/8/layout/list1"/>
    <dgm:cxn modelId="{8B9B0D99-42D1-4D78-9225-D27A9B9EAC93}" type="presOf" srcId="{E34E81D1-5D95-4E6D-9BDE-532E2F48917C}" destId="{7705687A-67D2-4C87-8261-5A2E84A1BB59}" srcOrd="0" destOrd="0" presId="urn:microsoft.com/office/officeart/2005/8/layout/list1"/>
    <dgm:cxn modelId="{9FED42A6-B980-4D96-A1AA-67D891B501E5}" srcId="{D562561C-9CED-431C-8637-599A3FE4D678}" destId="{76356482-4E69-4569-9BBB-08218CF96249}" srcOrd="1" destOrd="0" parTransId="{04F32CC0-BA82-4815-ADF1-8792E30DEC76}" sibTransId="{8D3758CD-C3C0-4E8F-9651-90B645724179}"/>
    <dgm:cxn modelId="{587D5F6A-6307-4BED-A07E-ECAB9DFE4DBE}" type="presOf" srcId="{93C6DA16-B3D3-44BD-8E2C-E9B2D0B25B28}" destId="{7BC1F447-07AE-46AD-8064-C6DDD0E71786}" srcOrd="0" destOrd="1" presId="urn:microsoft.com/office/officeart/2005/8/layout/list1"/>
    <dgm:cxn modelId="{70A0B412-4E98-4CB9-B6FF-FAAD709A9030}" type="presOf" srcId="{3BA739B5-ACB6-4EA2-A05E-2C5F0BC45939}" destId="{79F1E478-D1BB-48E2-A45F-63392672D311}" srcOrd="1" destOrd="0" presId="urn:microsoft.com/office/officeart/2005/8/layout/list1"/>
    <dgm:cxn modelId="{F2DE87DD-14BD-427B-AABF-6FCD8EE35058}" type="presOf" srcId="{6DE36C72-A4D3-4231-BF34-837DE95A9CED}" destId="{B03A945C-B8DF-4CB6-B95A-C50F58ED4546}" srcOrd="0" destOrd="0" presId="urn:microsoft.com/office/officeart/2005/8/layout/list1"/>
    <dgm:cxn modelId="{AB687DE9-1CD6-43E2-8966-B4966B2BB23F}" srcId="{B9F08886-46BD-41D4-8AA7-8C34A7CB2814}" destId="{7657D669-C259-4BDE-AAEA-BFCE83F04AB0}" srcOrd="1" destOrd="0" parTransId="{4FB3EB14-D5AD-45FD-B1A8-57798EC470A0}" sibTransId="{A41C9693-54FE-4526-AADD-0ABD42BE236E}"/>
    <dgm:cxn modelId="{6DC9CDC3-3905-4C6D-8408-22C2F4D6B56F}" srcId="{729D0B53-2B93-413F-A1FA-B9772B76A127}" destId="{C84E4537-BE8B-4DCC-B5FC-0B96802539A2}" srcOrd="3" destOrd="0" parTransId="{7C5A25CA-21FE-4C19-A25C-940D0F29C1EB}" sibTransId="{242AEEE1-5629-4120-BB87-0E8C902A0572}"/>
    <dgm:cxn modelId="{FEB7BAC6-2956-4231-89D6-CAF0424BAC12}" type="presParOf" srcId="{79C5AF5C-7794-4FF6-B8A4-E43630A40A47}" destId="{D4B2F8F8-593C-45D6-9A24-98FB846E4799}" srcOrd="0" destOrd="0" presId="urn:microsoft.com/office/officeart/2005/8/layout/list1"/>
    <dgm:cxn modelId="{187E836A-0E94-4946-935D-4C66606D4133}" type="presParOf" srcId="{D4B2F8F8-593C-45D6-9A24-98FB846E4799}" destId="{C2E271C7-932E-4E88-BE3B-8CA0FFB406C4}" srcOrd="0" destOrd="0" presId="urn:microsoft.com/office/officeart/2005/8/layout/list1"/>
    <dgm:cxn modelId="{92252581-66DC-42C4-961C-867FA97F829A}" type="presParOf" srcId="{D4B2F8F8-593C-45D6-9A24-98FB846E4799}" destId="{79F1E478-D1BB-48E2-A45F-63392672D311}" srcOrd="1" destOrd="0" presId="urn:microsoft.com/office/officeart/2005/8/layout/list1"/>
    <dgm:cxn modelId="{6C5451DE-6AD6-493B-B838-22B2525FE346}" type="presParOf" srcId="{79C5AF5C-7794-4FF6-B8A4-E43630A40A47}" destId="{341F77DB-2983-48AC-8AAF-B12E89EB1888}" srcOrd="1" destOrd="0" presId="urn:microsoft.com/office/officeart/2005/8/layout/list1"/>
    <dgm:cxn modelId="{49B9ABCB-7CAF-4DE9-AEF1-D5299C7D1F5E}" type="presParOf" srcId="{79C5AF5C-7794-4FF6-B8A4-E43630A40A47}" destId="{7705687A-67D2-4C87-8261-5A2E84A1BB59}" srcOrd="2" destOrd="0" presId="urn:microsoft.com/office/officeart/2005/8/layout/list1"/>
    <dgm:cxn modelId="{DC85E3AA-2A84-4428-927F-3D99BF4271D4}" type="presParOf" srcId="{79C5AF5C-7794-4FF6-B8A4-E43630A40A47}" destId="{54377E3D-9BB4-465A-8A68-BE678502C09C}" srcOrd="3" destOrd="0" presId="urn:microsoft.com/office/officeart/2005/8/layout/list1"/>
    <dgm:cxn modelId="{E0E03A7B-76EC-40EA-B74E-92BB7C23D054}" type="presParOf" srcId="{79C5AF5C-7794-4FF6-B8A4-E43630A40A47}" destId="{6100AA62-2FC4-4CC4-B939-E2CC5CE114B7}" srcOrd="4" destOrd="0" presId="urn:microsoft.com/office/officeart/2005/8/layout/list1"/>
    <dgm:cxn modelId="{D9999C24-6AAA-470B-A5F2-EE5B3630F235}" type="presParOf" srcId="{6100AA62-2FC4-4CC4-B939-E2CC5CE114B7}" destId="{8927A299-6E05-429C-A479-2A8900F77A2C}" srcOrd="0" destOrd="0" presId="urn:microsoft.com/office/officeart/2005/8/layout/list1"/>
    <dgm:cxn modelId="{B85C8C90-D83B-4DD8-8B14-6EBBBFFB6588}" type="presParOf" srcId="{6100AA62-2FC4-4CC4-B939-E2CC5CE114B7}" destId="{EBAFEDB5-58F9-46E0-AC5D-F56BAC39CD0B}" srcOrd="1" destOrd="0" presId="urn:microsoft.com/office/officeart/2005/8/layout/list1"/>
    <dgm:cxn modelId="{B5681A63-5125-4DC1-A58C-61911DECFECA}" type="presParOf" srcId="{79C5AF5C-7794-4FF6-B8A4-E43630A40A47}" destId="{49123791-1182-46E0-B670-1D801D91FA14}" srcOrd="5" destOrd="0" presId="urn:microsoft.com/office/officeart/2005/8/layout/list1"/>
    <dgm:cxn modelId="{9C042FEC-F941-448E-8B30-45461803DE06}" type="presParOf" srcId="{79C5AF5C-7794-4FF6-B8A4-E43630A40A47}" destId="{32839F8B-5C84-4670-A650-DD9B1E335720}" srcOrd="6" destOrd="0" presId="urn:microsoft.com/office/officeart/2005/8/layout/list1"/>
    <dgm:cxn modelId="{FEAE6264-AA8A-4E12-BF06-01267D1201DB}" type="presParOf" srcId="{79C5AF5C-7794-4FF6-B8A4-E43630A40A47}" destId="{C6917E4A-6DDF-4A1B-8A81-F49AB4E25056}" srcOrd="7" destOrd="0" presId="urn:microsoft.com/office/officeart/2005/8/layout/list1"/>
    <dgm:cxn modelId="{A85D0CDD-24A9-4963-9B61-AA88BC7A7814}" type="presParOf" srcId="{79C5AF5C-7794-4FF6-B8A4-E43630A40A47}" destId="{7A9465AA-7A1D-42B2-9612-F5590535BCB0}" srcOrd="8" destOrd="0" presId="urn:microsoft.com/office/officeart/2005/8/layout/list1"/>
    <dgm:cxn modelId="{E48B6DB4-5D1E-48EA-8886-BD529C34A4D9}" type="presParOf" srcId="{7A9465AA-7A1D-42B2-9612-F5590535BCB0}" destId="{1B84A0BF-03C0-488E-A205-3169E227B40B}" srcOrd="0" destOrd="0" presId="urn:microsoft.com/office/officeart/2005/8/layout/list1"/>
    <dgm:cxn modelId="{C3CFEED4-853A-4CA1-9340-7F85273746BD}" type="presParOf" srcId="{7A9465AA-7A1D-42B2-9612-F5590535BCB0}" destId="{F553D0D4-947B-4F3C-BCB1-715A221C28E0}" srcOrd="1" destOrd="0" presId="urn:microsoft.com/office/officeart/2005/8/layout/list1"/>
    <dgm:cxn modelId="{7A778E5B-0374-4019-9B35-1BFBE3C74913}" type="presParOf" srcId="{79C5AF5C-7794-4FF6-B8A4-E43630A40A47}" destId="{DCC55434-9D29-40E0-8394-83E89D1C8DEF}" srcOrd="9" destOrd="0" presId="urn:microsoft.com/office/officeart/2005/8/layout/list1"/>
    <dgm:cxn modelId="{248DD6C3-55C6-4808-B9C7-7A1BA7EE0D89}" type="presParOf" srcId="{79C5AF5C-7794-4FF6-B8A4-E43630A40A47}" destId="{B03A945C-B8DF-4CB6-B95A-C50F58ED4546}" srcOrd="10" destOrd="0" presId="urn:microsoft.com/office/officeart/2005/8/layout/list1"/>
    <dgm:cxn modelId="{68D55EDA-C83E-452F-B91C-A725083817CE}" type="presParOf" srcId="{79C5AF5C-7794-4FF6-B8A4-E43630A40A47}" destId="{B3FF2E05-0796-47FA-A7AA-9DD41CEB9B83}" srcOrd="11" destOrd="0" presId="urn:microsoft.com/office/officeart/2005/8/layout/list1"/>
    <dgm:cxn modelId="{4FD1CB87-4642-4F32-BB36-62044830FD7B}" type="presParOf" srcId="{79C5AF5C-7794-4FF6-B8A4-E43630A40A47}" destId="{1B6E8241-D53A-45B7-AC1C-17B12FCDBF47}" srcOrd="12" destOrd="0" presId="urn:microsoft.com/office/officeart/2005/8/layout/list1"/>
    <dgm:cxn modelId="{FB47B672-3290-44ED-A645-8FBA12408659}" type="presParOf" srcId="{1B6E8241-D53A-45B7-AC1C-17B12FCDBF47}" destId="{A154E7C4-EB62-45B5-AB8F-D43F858D5747}" srcOrd="0" destOrd="0" presId="urn:microsoft.com/office/officeart/2005/8/layout/list1"/>
    <dgm:cxn modelId="{8665A2E2-3C89-4BA3-A15B-90AFB211845A}" type="presParOf" srcId="{1B6E8241-D53A-45B7-AC1C-17B12FCDBF47}" destId="{64438048-81CA-4D18-869F-F8F7C8769BE7}" srcOrd="1" destOrd="0" presId="urn:microsoft.com/office/officeart/2005/8/layout/list1"/>
    <dgm:cxn modelId="{69AC1C46-A335-4FB5-9ACF-E7623010A034}" type="presParOf" srcId="{79C5AF5C-7794-4FF6-B8A4-E43630A40A47}" destId="{2FE60373-D639-44FF-A8E8-3D2455D0074A}" srcOrd="13" destOrd="0" presId="urn:microsoft.com/office/officeart/2005/8/layout/list1"/>
    <dgm:cxn modelId="{781E3E8B-C66A-437C-8A72-6B9B6E526751}" type="presParOf" srcId="{79C5AF5C-7794-4FF6-B8A4-E43630A40A47}" destId="{02E5EE47-596E-4968-A2F3-27A6A224C18C}" srcOrd="14" destOrd="0" presId="urn:microsoft.com/office/officeart/2005/8/layout/list1"/>
    <dgm:cxn modelId="{EE80B179-4478-49FF-B5C0-81307594FDF5}" type="presParOf" srcId="{79C5AF5C-7794-4FF6-B8A4-E43630A40A47}" destId="{56C16562-E6A3-4154-BDE3-19A68ECF8EEB}" srcOrd="15" destOrd="0" presId="urn:microsoft.com/office/officeart/2005/8/layout/list1"/>
    <dgm:cxn modelId="{39B2440B-E4AE-4A95-A254-45FE3405EA63}" type="presParOf" srcId="{79C5AF5C-7794-4FF6-B8A4-E43630A40A47}" destId="{86EC87A6-E2CB-4034-A4F0-B424D5F17277}" srcOrd="16" destOrd="0" presId="urn:microsoft.com/office/officeart/2005/8/layout/list1"/>
    <dgm:cxn modelId="{EA80AE9A-A74D-43CA-80EB-67F6225F2B5E}" type="presParOf" srcId="{86EC87A6-E2CB-4034-A4F0-B424D5F17277}" destId="{F7A58E91-F70C-4B4A-95B2-1A28F74A79FE}" srcOrd="0" destOrd="0" presId="urn:microsoft.com/office/officeart/2005/8/layout/list1"/>
    <dgm:cxn modelId="{0BA79344-559B-453C-B96C-4413A59DBCC6}" type="presParOf" srcId="{86EC87A6-E2CB-4034-A4F0-B424D5F17277}" destId="{D1FBE457-3291-40B5-B527-C2058E4AC0D5}" srcOrd="1" destOrd="0" presId="urn:microsoft.com/office/officeart/2005/8/layout/list1"/>
    <dgm:cxn modelId="{A786FCF4-1B62-45E2-8912-732BB92C02D7}" type="presParOf" srcId="{79C5AF5C-7794-4FF6-B8A4-E43630A40A47}" destId="{2645F638-5712-4F22-B064-3F43EB157D3B}" srcOrd="17" destOrd="0" presId="urn:microsoft.com/office/officeart/2005/8/layout/list1"/>
    <dgm:cxn modelId="{54721F1F-4BB9-468F-95B2-7C7F0E9B6D07}" type="presParOf" srcId="{79C5AF5C-7794-4FF6-B8A4-E43630A40A47}" destId="{7BC1F447-07AE-46AD-8064-C6DDD0E71786}"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05687A-67D2-4C87-8261-5A2E84A1BB59}">
      <dsp:nvSpPr>
        <dsp:cNvPr id="0" name=""/>
        <dsp:cNvSpPr/>
      </dsp:nvSpPr>
      <dsp:spPr>
        <a:xfrm>
          <a:off x="0" y="413367"/>
          <a:ext cx="7942521" cy="737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428" tIns="270764" rIns="616428" bIns="92456" numCol="1" spcCol="1270" anchor="t" anchorCtr="0">
          <a:noAutofit/>
        </a:bodyPr>
        <a:lstStyle/>
        <a:p>
          <a:pPr marL="114300" lvl="1" indent="-114300" algn="l" defTabSz="577850">
            <a:lnSpc>
              <a:spcPct val="90000"/>
            </a:lnSpc>
            <a:spcBef>
              <a:spcPct val="0"/>
            </a:spcBef>
            <a:spcAft>
              <a:spcPct val="15000"/>
            </a:spcAft>
            <a:buChar char="••"/>
          </a:pPr>
          <a:r>
            <a:rPr lang="en-AU" sz="1300" kern="1200" dirty="0" smtClean="0"/>
            <a:t>Factually reports </a:t>
          </a:r>
          <a:r>
            <a:rPr lang="en-AU" sz="1300" kern="1200" dirty="0"/>
            <a:t>the events or activities</a:t>
          </a:r>
        </a:p>
        <a:p>
          <a:pPr marL="114300" lvl="1" indent="-114300" algn="l" defTabSz="577850">
            <a:lnSpc>
              <a:spcPct val="90000"/>
            </a:lnSpc>
            <a:spcBef>
              <a:spcPct val="0"/>
            </a:spcBef>
            <a:spcAft>
              <a:spcPct val="15000"/>
            </a:spcAft>
            <a:buChar char="••"/>
          </a:pPr>
          <a:r>
            <a:rPr lang="en-AU" sz="1300" kern="1200" dirty="0" smtClean="0"/>
            <a:t>Describes </a:t>
          </a:r>
          <a:r>
            <a:rPr lang="en-AU" sz="1300" kern="1200" dirty="0"/>
            <a:t>in detail the events or activities as they </a:t>
          </a:r>
          <a:r>
            <a:rPr lang="en-AU" sz="1300" kern="1200" dirty="0" smtClean="0"/>
            <a:t>occurred.</a:t>
          </a:r>
          <a:endParaRPr lang="en-AU" sz="1300" kern="1200" dirty="0"/>
        </a:p>
      </dsp:txBody>
      <dsp:txXfrm>
        <a:off x="0" y="413367"/>
        <a:ext cx="7942521" cy="737100"/>
      </dsp:txXfrm>
    </dsp:sp>
    <dsp:sp modelId="{79F1E478-D1BB-48E2-A45F-63392672D311}">
      <dsp:nvSpPr>
        <dsp:cNvPr id="0" name=""/>
        <dsp:cNvSpPr/>
      </dsp:nvSpPr>
      <dsp:spPr>
        <a:xfrm>
          <a:off x="397126" y="221487"/>
          <a:ext cx="5559764"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46" tIns="0" rIns="210146" bIns="0" numCol="1" spcCol="1270" anchor="ctr" anchorCtr="0">
          <a:noAutofit/>
        </a:bodyPr>
        <a:lstStyle/>
        <a:p>
          <a:pPr lvl="0" algn="l" defTabSz="577850">
            <a:lnSpc>
              <a:spcPct val="90000"/>
            </a:lnSpc>
            <a:spcBef>
              <a:spcPct val="0"/>
            </a:spcBef>
            <a:spcAft>
              <a:spcPct val="35000"/>
            </a:spcAft>
          </a:pPr>
          <a:r>
            <a:rPr lang="en-AU" sz="1300" kern="1200" dirty="0" smtClean="0"/>
            <a:t>Reporting (This is what happened)</a:t>
          </a:r>
          <a:endParaRPr lang="en-AU" sz="1300" kern="1200" dirty="0"/>
        </a:p>
      </dsp:txBody>
      <dsp:txXfrm>
        <a:off x="415860" y="240221"/>
        <a:ext cx="5522296" cy="346292"/>
      </dsp:txXfrm>
    </dsp:sp>
    <dsp:sp modelId="{32839F8B-5C84-4670-A650-DD9B1E335720}">
      <dsp:nvSpPr>
        <dsp:cNvPr id="0" name=""/>
        <dsp:cNvSpPr/>
      </dsp:nvSpPr>
      <dsp:spPr>
        <a:xfrm>
          <a:off x="0" y="1412547"/>
          <a:ext cx="7942521" cy="737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428" tIns="270764" rIns="616428" bIns="92456" numCol="1" spcCol="1270" anchor="t" anchorCtr="0">
          <a:noAutofit/>
        </a:bodyPr>
        <a:lstStyle/>
        <a:p>
          <a:pPr marL="114300" lvl="1" indent="-114300" algn="l" defTabSz="577850">
            <a:lnSpc>
              <a:spcPct val="90000"/>
            </a:lnSpc>
            <a:spcBef>
              <a:spcPct val="0"/>
            </a:spcBef>
            <a:spcAft>
              <a:spcPct val="15000"/>
            </a:spcAft>
            <a:buChar char="••"/>
          </a:pPr>
          <a:r>
            <a:rPr lang="en-AU" sz="1300" kern="1200" dirty="0" smtClean="0"/>
            <a:t>Responds </a:t>
          </a:r>
          <a:r>
            <a:rPr lang="en-AU" sz="1300" kern="1200" dirty="0"/>
            <a:t>to the events or activities</a:t>
          </a:r>
        </a:p>
        <a:p>
          <a:pPr marL="114300" lvl="1" indent="-114300" algn="l" defTabSz="577850">
            <a:lnSpc>
              <a:spcPct val="90000"/>
            </a:lnSpc>
            <a:spcBef>
              <a:spcPct val="0"/>
            </a:spcBef>
            <a:spcAft>
              <a:spcPct val="15000"/>
            </a:spcAft>
            <a:buChar char="••"/>
          </a:pPr>
          <a:r>
            <a:rPr lang="en-AU" sz="1300" kern="1200" dirty="0" smtClean="0"/>
            <a:t>Forms an </a:t>
          </a:r>
          <a:r>
            <a:rPr lang="en-AU" sz="1300" kern="1200" dirty="0"/>
            <a:t>opinion or emotional response</a:t>
          </a:r>
        </a:p>
      </dsp:txBody>
      <dsp:txXfrm>
        <a:off x="0" y="1412547"/>
        <a:ext cx="7942521" cy="737100"/>
      </dsp:txXfrm>
    </dsp:sp>
    <dsp:sp modelId="{EBAFEDB5-58F9-46E0-AC5D-F56BAC39CD0B}">
      <dsp:nvSpPr>
        <dsp:cNvPr id="0" name=""/>
        <dsp:cNvSpPr/>
      </dsp:nvSpPr>
      <dsp:spPr>
        <a:xfrm>
          <a:off x="397126" y="1220666"/>
          <a:ext cx="5559764"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46" tIns="0" rIns="210146" bIns="0" numCol="1" spcCol="1270" anchor="ctr" anchorCtr="0">
          <a:noAutofit/>
        </a:bodyPr>
        <a:lstStyle/>
        <a:p>
          <a:pPr lvl="0" algn="l" defTabSz="577850">
            <a:lnSpc>
              <a:spcPct val="90000"/>
            </a:lnSpc>
            <a:spcBef>
              <a:spcPct val="0"/>
            </a:spcBef>
            <a:spcAft>
              <a:spcPct val="35000"/>
            </a:spcAft>
          </a:pPr>
          <a:r>
            <a:rPr lang="en-AU" sz="1300" kern="1200" dirty="0" smtClean="0"/>
            <a:t>Responding (This is how I felt about it)</a:t>
          </a:r>
          <a:endParaRPr lang="en-AU" sz="1300" kern="1200" dirty="0"/>
        </a:p>
      </dsp:txBody>
      <dsp:txXfrm>
        <a:off x="415860" y="1239400"/>
        <a:ext cx="5522296" cy="346292"/>
      </dsp:txXfrm>
    </dsp:sp>
    <dsp:sp modelId="{B03A945C-B8DF-4CB6-B95A-C50F58ED4546}">
      <dsp:nvSpPr>
        <dsp:cNvPr id="0" name=""/>
        <dsp:cNvSpPr/>
      </dsp:nvSpPr>
      <dsp:spPr>
        <a:xfrm>
          <a:off x="0" y="2411727"/>
          <a:ext cx="7942521" cy="737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428" tIns="270764" rIns="616428" bIns="92456" numCol="1" spcCol="1270" anchor="t" anchorCtr="0">
          <a:noAutofit/>
        </a:bodyPr>
        <a:lstStyle/>
        <a:p>
          <a:pPr marL="114300" lvl="1" indent="-114300" algn="l" defTabSz="577850">
            <a:lnSpc>
              <a:spcPct val="90000"/>
            </a:lnSpc>
            <a:spcBef>
              <a:spcPct val="0"/>
            </a:spcBef>
            <a:spcAft>
              <a:spcPct val="15000"/>
            </a:spcAft>
            <a:buChar char="••"/>
          </a:pPr>
          <a:r>
            <a:rPr lang="en-AU" sz="1300" kern="1200" dirty="0" smtClean="0"/>
            <a:t>Relates the </a:t>
          </a:r>
          <a:r>
            <a:rPr lang="en-AU" sz="1300" kern="1200" dirty="0"/>
            <a:t>events or activities to </a:t>
          </a:r>
          <a:r>
            <a:rPr lang="en-AU" sz="1300" kern="1200" dirty="0" smtClean="0"/>
            <a:t>studies </a:t>
          </a:r>
          <a:r>
            <a:rPr lang="en-AU" sz="1300" kern="1200" dirty="0"/>
            <a:t>and prior knowledge</a:t>
          </a:r>
        </a:p>
        <a:p>
          <a:pPr marL="114300" lvl="1" indent="-114300" algn="l" defTabSz="577850">
            <a:lnSpc>
              <a:spcPct val="90000"/>
            </a:lnSpc>
            <a:spcBef>
              <a:spcPct val="0"/>
            </a:spcBef>
            <a:spcAft>
              <a:spcPct val="15000"/>
            </a:spcAft>
            <a:buChar char="••"/>
          </a:pPr>
          <a:r>
            <a:rPr lang="en-AU" sz="1300" kern="1200" dirty="0" smtClean="0"/>
            <a:t>May </a:t>
          </a:r>
          <a:r>
            <a:rPr lang="en-AU" sz="1300" kern="1200" dirty="0"/>
            <a:t>start to plan for future engagements, identifying resources, contacts and strategies</a:t>
          </a:r>
        </a:p>
      </dsp:txBody>
      <dsp:txXfrm>
        <a:off x="0" y="2411727"/>
        <a:ext cx="7942521" cy="737100"/>
      </dsp:txXfrm>
    </dsp:sp>
    <dsp:sp modelId="{F553D0D4-947B-4F3C-BCB1-715A221C28E0}">
      <dsp:nvSpPr>
        <dsp:cNvPr id="0" name=""/>
        <dsp:cNvSpPr/>
      </dsp:nvSpPr>
      <dsp:spPr>
        <a:xfrm>
          <a:off x="397126" y="2219847"/>
          <a:ext cx="5559764"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46" tIns="0" rIns="210146" bIns="0" numCol="1" spcCol="1270" anchor="ctr" anchorCtr="0">
          <a:noAutofit/>
        </a:bodyPr>
        <a:lstStyle/>
        <a:p>
          <a:pPr lvl="0" algn="l" defTabSz="577850">
            <a:lnSpc>
              <a:spcPct val="90000"/>
            </a:lnSpc>
            <a:spcBef>
              <a:spcPct val="0"/>
            </a:spcBef>
            <a:spcAft>
              <a:spcPct val="35000"/>
            </a:spcAft>
          </a:pPr>
          <a:r>
            <a:rPr lang="en-AU" sz="1300" kern="1200" dirty="0" smtClean="0"/>
            <a:t>Relating (This is how it links to my knowledge and skills)</a:t>
          </a:r>
          <a:endParaRPr lang="en-AU" sz="1300" kern="1200" dirty="0"/>
        </a:p>
      </dsp:txBody>
      <dsp:txXfrm>
        <a:off x="415860" y="2238581"/>
        <a:ext cx="5522296" cy="346292"/>
      </dsp:txXfrm>
    </dsp:sp>
    <dsp:sp modelId="{02E5EE47-596E-4968-A2F3-27A6A224C18C}">
      <dsp:nvSpPr>
        <dsp:cNvPr id="0" name=""/>
        <dsp:cNvSpPr/>
      </dsp:nvSpPr>
      <dsp:spPr>
        <a:xfrm>
          <a:off x="0" y="3410907"/>
          <a:ext cx="7942521" cy="737100"/>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428" tIns="270764" rIns="616428" bIns="92456" numCol="1" spcCol="1270" anchor="t" anchorCtr="0">
          <a:noAutofit/>
        </a:bodyPr>
        <a:lstStyle/>
        <a:p>
          <a:pPr marL="114300" lvl="1" indent="-114300" algn="l" defTabSz="577850">
            <a:lnSpc>
              <a:spcPct val="90000"/>
            </a:lnSpc>
            <a:spcBef>
              <a:spcPct val="0"/>
            </a:spcBef>
            <a:spcAft>
              <a:spcPct val="15000"/>
            </a:spcAft>
            <a:buChar char="••"/>
          </a:pPr>
          <a:r>
            <a:rPr lang="en-AU" sz="1300" kern="1200" dirty="0" smtClean="0"/>
            <a:t>Uses reasoning </a:t>
          </a:r>
          <a:r>
            <a:rPr lang="en-AU" sz="1300" kern="1200" dirty="0"/>
            <a:t>to engage with broader issues beyond the specific events</a:t>
          </a:r>
        </a:p>
        <a:p>
          <a:pPr marL="114300" lvl="1" indent="-114300" algn="l" defTabSz="577850">
            <a:lnSpc>
              <a:spcPct val="90000"/>
            </a:lnSpc>
            <a:spcBef>
              <a:spcPct val="0"/>
            </a:spcBef>
            <a:spcAft>
              <a:spcPct val="15000"/>
            </a:spcAft>
            <a:buChar char="••"/>
          </a:pPr>
          <a:r>
            <a:rPr lang="en-AU" sz="1300" kern="1200" dirty="0" smtClean="0"/>
            <a:t>May </a:t>
          </a:r>
          <a:r>
            <a:rPr lang="en-AU" sz="1300" kern="1200" dirty="0"/>
            <a:t>situate </a:t>
          </a:r>
          <a:r>
            <a:rPr lang="en-AU" sz="1300" kern="1200" dirty="0" smtClean="0"/>
            <a:t>the experience </a:t>
          </a:r>
          <a:r>
            <a:rPr lang="en-AU" sz="1300" kern="1200" dirty="0"/>
            <a:t>within current debates or areas of exploration in the literature</a:t>
          </a:r>
        </a:p>
      </dsp:txBody>
      <dsp:txXfrm>
        <a:off x="0" y="3410907"/>
        <a:ext cx="7942521" cy="737100"/>
      </dsp:txXfrm>
    </dsp:sp>
    <dsp:sp modelId="{64438048-81CA-4D18-869F-F8F7C8769BE7}">
      <dsp:nvSpPr>
        <dsp:cNvPr id="0" name=""/>
        <dsp:cNvSpPr/>
      </dsp:nvSpPr>
      <dsp:spPr>
        <a:xfrm>
          <a:off x="397126" y="3219027"/>
          <a:ext cx="5559764"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46" tIns="0" rIns="210146" bIns="0" numCol="1" spcCol="1270" anchor="ctr" anchorCtr="0">
          <a:noAutofit/>
        </a:bodyPr>
        <a:lstStyle/>
        <a:p>
          <a:pPr lvl="0" algn="l" defTabSz="577850">
            <a:lnSpc>
              <a:spcPct val="90000"/>
            </a:lnSpc>
            <a:spcBef>
              <a:spcPct val="0"/>
            </a:spcBef>
            <a:spcAft>
              <a:spcPct val="35000"/>
            </a:spcAft>
          </a:pPr>
          <a:r>
            <a:rPr lang="en-AU" sz="1300" kern="1200" dirty="0" smtClean="0"/>
            <a:t>Reasoning (This is why it’s important)</a:t>
          </a:r>
          <a:endParaRPr lang="en-AU" sz="1300" kern="1200" dirty="0"/>
        </a:p>
      </dsp:txBody>
      <dsp:txXfrm>
        <a:off x="415860" y="3237761"/>
        <a:ext cx="5522296" cy="346292"/>
      </dsp:txXfrm>
    </dsp:sp>
    <dsp:sp modelId="{7BC1F447-07AE-46AD-8064-C6DDD0E71786}">
      <dsp:nvSpPr>
        <dsp:cNvPr id="0" name=""/>
        <dsp:cNvSpPr/>
      </dsp:nvSpPr>
      <dsp:spPr>
        <a:xfrm>
          <a:off x="0" y="4410087"/>
          <a:ext cx="7942521" cy="921375"/>
        </a:xfrm>
        <a:prstGeom prst="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16428" tIns="270764" rIns="616428" bIns="92456" numCol="1" spcCol="1270" anchor="t" anchorCtr="0">
          <a:noAutofit/>
        </a:bodyPr>
        <a:lstStyle/>
        <a:p>
          <a:pPr marL="114300" lvl="1" indent="-114300" algn="l" defTabSz="577850">
            <a:lnSpc>
              <a:spcPct val="90000"/>
            </a:lnSpc>
            <a:spcBef>
              <a:spcPct val="0"/>
            </a:spcBef>
            <a:spcAft>
              <a:spcPct val="15000"/>
            </a:spcAft>
            <a:buChar char="••"/>
          </a:pPr>
          <a:r>
            <a:rPr lang="en-AU" sz="1300" kern="1200" dirty="0" smtClean="0"/>
            <a:t>Reconstruction of </a:t>
          </a:r>
          <a:r>
            <a:rPr lang="en-AU" sz="1300" kern="1200" dirty="0"/>
            <a:t>thinking and practice</a:t>
          </a:r>
        </a:p>
        <a:p>
          <a:pPr marL="114300" lvl="1" indent="-114300" algn="l" defTabSz="577850">
            <a:lnSpc>
              <a:spcPct val="90000"/>
            </a:lnSpc>
            <a:spcBef>
              <a:spcPct val="0"/>
            </a:spcBef>
            <a:spcAft>
              <a:spcPct val="15000"/>
            </a:spcAft>
            <a:buChar char="••"/>
          </a:pPr>
          <a:r>
            <a:rPr lang="en-AU" sz="1300" kern="1200" dirty="0" smtClean="0"/>
            <a:t>May </a:t>
          </a:r>
          <a:r>
            <a:rPr lang="en-AU" sz="1300" kern="1200" dirty="0"/>
            <a:t>identify future best practice, show new ways of exploring the issues, or identify new questions that have arisen from </a:t>
          </a:r>
          <a:r>
            <a:rPr lang="en-AU" sz="1300" kern="1200" dirty="0" smtClean="0"/>
            <a:t>the experiences</a:t>
          </a:r>
          <a:endParaRPr lang="en-AU" sz="1300" kern="1200" dirty="0"/>
        </a:p>
      </dsp:txBody>
      <dsp:txXfrm>
        <a:off x="0" y="4410087"/>
        <a:ext cx="7942521" cy="921375"/>
      </dsp:txXfrm>
    </dsp:sp>
    <dsp:sp modelId="{D1FBE457-3291-40B5-B527-C2058E4AC0D5}">
      <dsp:nvSpPr>
        <dsp:cNvPr id="0" name=""/>
        <dsp:cNvSpPr/>
      </dsp:nvSpPr>
      <dsp:spPr>
        <a:xfrm>
          <a:off x="397126" y="4218207"/>
          <a:ext cx="5559764" cy="383760"/>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10146" tIns="0" rIns="210146" bIns="0" numCol="1" spcCol="1270" anchor="ctr" anchorCtr="0">
          <a:noAutofit/>
        </a:bodyPr>
        <a:lstStyle/>
        <a:p>
          <a:pPr lvl="0" algn="l" defTabSz="577850">
            <a:lnSpc>
              <a:spcPct val="90000"/>
            </a:lnSpc>
            <a:spcBef>
              <a:spcPct val="0"/>
            </a:spcBef>
            <a:spcAft>
              <a:spcPct val="35000"/>
            </a:spcAft>
          </a:pPr>
          <a:r>
            <a:rPr lang="en-AU" sz="1300" kern="1200" dirty="0" smtClean="0"/>
            <a:t>Reconstructing (This is what I know, now)</a:t>
          </a:r>
          <a:endParaRPr lang="en-AU" sz="1300" kern="1200" dirty="0"/>
        </a:p>
      </dsp:txBody>
      <dsp:txXfrm>
        <a:off x="415860" y="4236941"/>
        <a:ext cx="5522296" cy="346292"/>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EE65E55-F5E3-414D-B7BB-834A4C65822E}" type="datetimeFigureOut">
              <a:rPr lang="en-AU" smtClean="0"/>
              <a:t>20/03/2017</a:t>
            </a:fld>
            <a:endParaRPr lang="en-AU"/>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E9C29F-F8F4-478E-A0D1-B37835DDF382}" type="slidenum">
              <a:rPr lang="en-AU" smtClean="0"/>
              <a:t>‹#›</a:t>
            </a:fld>
            <a:endParaRPr lang="en-AU"/>
          </a:p>
        </p:txBody>
      </p:sp>
    </p:spTree>
    <p:extLst>
      <p:ext uri="{BB962C8B-B14F-4D97-AF65-F5344CB8AC3E}">
        <p14:creationId xmlns:p14="http://schemas.microsoft.com/office/powerpoint/2010/main" val="27581983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AU" dirty="0" smtClean="0"/>
              <a:t>This is intended to run</a:t>
            </a:r>
            <a:r>
              <a:rPr lang="en-AU" baseline="0" dirty="0" smtClean="0"/>
              <a:t> as a short 10-15 minute tutorial activity to introduce the 5Rs Model of Reflection and give students familiarity with the Reflection Rubric based upon this model. There is also the option for the activity to run longer if you wish to explore the case study examples in greater depth.</a:t>
            </a:r>
            <a:endParaRPr lang="en-AU" dirty="0"/>
          </a:p>
        </p:txBody>
      </p:sp>
      <p:sp>
        <p:nvSpPr>
          <p:cNvPr id="4" name="Slide Number Placeholder 3"/>
          <p:cNvSpPr>
            <a:spLocks noGrp="1"/>
          </p:cNvSpPr>
          <p:nvPr>
            <p:ph type="sldNum" sz="quarter" idx="10"/>
          </p:nvPr>
        </p:nvSpPr>
        <p:spPr/>
        <p:txBody>
          <a:bodyPr/>
          <a:lstStyle/>
          <a:p>
            <a:fld id="{1770E6EF-21EC-48A4-AD19-3691BC0F51A3}" type="slidenum">
              <a:rPr lang="en-AU" altLang="en-US" smtClean="0">
                <a:solidFill>
                  <a:prstClr val="black"/>
                </a:solidFill>
              </a:rPr>
              <a:pPr/>
              <a:t>1</a:t>
            </a:fld>
            <a:endParaRPr lang="en-AU" altLang="en-US" dirty="0">
              <a:solidFill>
                <a:prstClr val="black"/>
              </a:solidFill>
            </a:endParaRPr>
          </a:p>
        </p:txBody>
      </p:sp>
    </p:spTree>
    <p:extLst>
      <p:ext uri="{BB962C8B-B14F-4D97-AF65-F5344CB8AC3E}">
        <p14:creationId xmlns:p14="http://schemas.microsoft.com/office/powerpoint/2010/main" val="40343422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This should not be allowed to take too long. The choice of event does not need</a:t>
            </a:r>
            <a:r>
              <a:rPr lang="en-AU" baseline="0" dirty="0" smtClean="0"/>
              <a:t> to be perfect; everyday events leading to small growth is perfectly acceptable. Allow only a minute to present the activity, one minute for students to recall and internally reflect, and two minutes to write.</a:t>
            </a:r>
            <a:endParaRPr lang="en-AU" dirty="0"/>
          </a:p>
        </p:txBody>
      </p:sp>
      <p:sp>
        <p:nvSpPr>
          <p:cNvPr id="4" name="Slide Number Placeholder 3"/>
          <p:cNvSpPr>
            <a:spLocks noGrp="1"/>
          </p:cNvSpPr>
          <p:nvPr>
            <p:ph type="sldNum" sz="quarter" idx="10"/>
          </p:nvPr>
        </p:nvSpPr>
        <p:spPr/>
        <p:txBody>
          <a:bodyPr/>
          <a:lstStyle/>
          <a:p>
            <a:fld id="{82E9C29F-F8F4-478E-A0D1-B37835DDF382}" type="slidenum">
              <a:rPr lang="en-AU" smtClean="0"/>
              <a:t>3</a:t>
            </a:fld>
            <a:endParaRPr lang="en-AU"/>
          </a:p>
        </p:txBody>
      </p:sp>
    </p:spTree>
    <p:extLst>
      <p:ext uri="{BB962C8B-B14F-4D97-AF65-F5344CB8AC3E}">
        <p14:creationId xmlns:p14="http://schemas.microsoft.com/office/powerpoint/2010/main" val="20913615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Discuss the hierarchy of reflection with students and ensure they understand the different levels. Do they agree with the increasing difficulty? Is there anything missing?</a:t>
            </a:r>
            <a:endParaRPr lang="en-AU" dirty="0"/>
          </a:p>
        </p:txBody>
      </p:sp>
      <p:sp>
        <p:nvSpPr>
          <p:cNvPr id="4" name="Slide Number Placeholder 3"/>
          <p:cNvSpPr>
            <a:spLocks noGrp="1"/>
          </p:cNvSpPr>
          <p:nvPr>
            <p:ph type="sldNum" sz="quarter" idx="10"/>
          </p:nvPr>
        </p:nvSpPr>
        <p:spPr/>
        <p:txBody>
          <a:bodyPr/>
          <a:lstStyle/>
          <a:p>
            <a:fld id="{82E9C29F-F8F4-478E-A0D1-B37835DDF382}" type="slidenum">
              <a:rPr lang="en-AU" smtClean="0"/>
              <a:t>4</a:t>
            </a:fld>
            <a:endParaRPr lang="en-AU"/>
          </a:p>
        </p:txBody>
      </p:sp>
    </p:spTree>
    <p:extLst>
      <p:ext uri="{BB962C8B-B14F-4D97-AF65-F5344CB8AC3E}">
        <p14:creationId xmlns:p14="http://schemas.microsoft.com/office/powerpoint/2010/main" val="2874524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If you would like th</a:t>
            </a:r>
            <a:r>
              <a:rPr lang="en-AU" baseline="0" dirty="0" smtClean="0"/>
              <a:t>is tutorial</a:t>
            </a:r>
            <a:r>
              <a:rPr lang="en-AU" dirty="0" smtClean="0"/>
              <a:t> activity to run for longer, the following slides present</a:t>
            </a:r>
            <a:r>
              <a:rPr lang="en-AU" baseline="0" dirty="0" smtClean="0"/>
              <a:t> each of the nine case studies to allow for a whole tutorial discussion. If you would like a shorter activity, have each group present their decision to another group; you should </a:t>
            </a:r>
            <a:r>
              <a:rPr lang="en-AU" u="sng" baseline="0" dirty="0" smtClean="0"/>
              <a:t>hide</a:t>
            </a:r>
            <a:r>
              <a:rPr lang="en-AU" baseline="0" dirty="0" smtClean="0"/>
              <a:t> slides 6-14 if you would prefer the shorter option.</a:t>
            </a:r>
          </a:p>
          <a:p>
            <a:endParaRPr lang="en-AU" baseline="0" dirty="0" smtClean="0"/>
          </a:p>
          <a:p>
            <a:r>
              <a:rPr lang="en-AU" baseline="0" dirty="0" smtClean="0"/>
              <a:t>The Rubric and Case Study cards are attached as separate documents. It is recommended to have these printed for distribution in tutorial ahead of time.</a:t>
            </a:r>
          </a:p>
          <a:p>
            <a:endParaRPr lang="en-AU" baseline="0" dirty="0" smtClean="0"/>
          </a:p>
          <a:p>
            <a:r>
              <a:rPr lang="en-AU" baseline="0" dirty="0" smtClean="0"/>
              <a:t>Emphasise that these are real university student reflections, collected as part of research. To read the researchers’ analysis of each of the case study, please see Ryan et al </a:t>
            </a:r>
            <a:r>
              <a:rPr lang="en-AU" baseline="0" smtClean="0"/>
              <a:t>(</a:t>
            </a:r>
            <a:r>
              <a:rPr lang="en-AU" baseline="0" smtClean="0"/>
              <a:t>2012) </a:t>
            </a:r>
            <a:r>
              <a:rPr lang="en-AU" baseline="0" dirty="0" smtClean="0"/>
              <a:t>attached.</a:t>
            </a:r>
            <a:endParaRPr lang="en-AU" dirty="0"/>
          </a:p>
        </p:txBody>
      </p:sp>
      <p:sp>
        <p:nvSpPr>
          <p:cNvPr id="4" name="Slide Number Placeholder 3"/>
          <p:cNvSpPr>
            <a:spLocks noGrp="1"/>
          </p:cNvSpPr>
          <p:nvPr>
            <p:ph type="sldNum" sz="quarter" idx="10"/>
          </p:nvPr>
        </p:nvSpPr>
        <p:spPr/>
        <p:txBody>
          <a:bodyPr/>
          <a:lstStyle/>
          <a:p>
            <a:fld id="{82E9C29F-F8F4-478E-A0D1-B37835DDF382}" type="slidenum">
              <a:rPr lang="en-AU" smtClean="0"/>
              <a:t>5</a:t>
            </a:fld>
            <a:endParaRPr lang="en-AU"/>
          </a:p>
        </p:txBody>
      </p:sp>
    </p:spTree>
    <p:extLst>
      <p:ext uri="{BB962C8B-B14F-4D97-AF65-F5344CB8AC3E}">
        <p14:creationId xmlns:p14="http://schemas.microsoft.com/office/powerpoint/2010/main" val="20387106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Please feel free to insert an image appropriate</a:t>
            </a:r>
            <a:r>
              <a:rPr lang="en-AU" baseline="0" dirty="0" smtClean="0"/>
              <a:t> to your subject content in the right panel.</a:t>
            </a:r>
            <a:endParaRPr lang="en-AU" dirty="0"/>
          </a:p>
        </p:txBody>
      </p:sp>
      <p:sp>
        <p:nvSpPr>
          <p:cNvPr id="4" name="Slide Number Placeholder 3"/>
          <p:cNvSpPr>
            <a:spLocks noGrp="1"/>
          </p:cNvSpPr>
          <p:nvPr>
            <p:ph type="sldNum" sz="quarter" idx="10"/>
          </p:nvPr>
        </p:nvSpPr>
        <p:spPr/>
        <p:txBody>
          <a:bodyPr/>
          <a:lstStyle/>
          <a:p>
            <a:fld id="{82E9C29F-F8F4-478E-A0D1-B37835DDF382}" type="slidenum">
              <a:rPr lang="en-AU" smtClean="0"/>
              <a:t>13</a:t>
            </a:fld>
            <a:endParaRPr lang="en-AU"/>
          </a:p>
        </p:txBody>
      </p:sp>
    </p:spTree>
    <p:extLst>
      <p:ext uri="{BB962C8B-B14F-4D97-AF65-F5344CB8AC3E}">
        <p14:creationId xmlns:p14="http://schemas.microsoft.com/office/powerpoint/2010/main" val="296528705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2" descr="Regular Opener Low Res.tif"/>
          <p:cNvPicPr>
            <a:picLocks noChangeAspect="1"/>
          </p:cNvPicPr>
          <p:nvPr userDrawn="1"/>
        </p:nvPicPr>
        <p:blipFill>
          <a:blip r:embed="rId2">
            <a:extLst>
              <a:ext uri="{28A0092B-C50C-407E-A947-70E740481C1C}">
                <a14:useLocalDpi xmlns:a14="http://schemas.microsoft.com/office/drawing/2010/main" val="0"/>
              </a:ext>
            </a:extLst>
          </a:blip>
          <a:srcRect l="6210" r="5975"/>
          <a:stretch>
            <a:fillRect/>
          </a:stretch>
        </p:blipFill>
        <p:spPr bwMode="auto">
          <a:xfrm>
            <a:off x="0" y="-33338"/>
            <a:ext cx="9144000" cy="6918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1" descr="UQ Create Change logo_REV_P.eps"/>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68314" y="5445127"/>
            <a:ext cx="2224087" cy="101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hasCustomPrompt="1"/>
          </p:nvPr>
        </p:nvSpPr>
        <p:spPr>
          <a:xfrm>
            <a:off x="641288" y="1264568"/>
            <a:ext cx="4102224" cy="724272"/>
          </a:xfrm>
        </p:spPr>
        <p:txBody>
          <a:bodyPr/>
          <a:lstStyle>
            <a:lvl1pPr algn="l">
              <a:defRPr sz="4500" b="1">
                <a:solidFill>
                  <a:schemeClr val="bg1"/>
                </a:solidFill>
                <a:latin typeface="Arial" panose="020B0604020202020204" pitchFamily="34" charset="0"/>
                <a:cs typeface="Arial" panose="020B0604020202020204" pitchFamily="34" charset="0"/>
              </a:defRPr>
            </a:lvl1pPr>
          </a:lstStyle>
          <a:p>
            <a:r>
              <a:rPr lang="en-US" dirty="0"/>
              <a:t>Heading 1</a:t>
            </a:r>
            <a:endParaRPr lang="en-AU" dirty="0"/>
          </a:p>
        </p:txBody>
      </p:sp>
      <p:sp>
        <p:nvSpPr>
          <p:cNvPr id="3" name="Subtitle 2"/>
          <p:cNvSpPr>
            <a:spLocks noGrp="1"/>
          </p:cNvSpPr>
          <p:nvPr>
            <p:ph type="subTitle" idx="1" hasCustomPrompt="1"/>
          </p:nvPr>
        </p:nvSpPr>
        <p:spPr>
          <a:xfrm>
            <a:off x="641288" y="2289823"/>
            <a:ext cx="4102224" cy="779139"/>
          </a:xfrm>
        </p:spPr>
        <p:txBody>
          <a:bodyPr/>
          <a:lstStyle>
            <a:lvl1pPr marL="0" indent="0" algn="l">
              <a:buNone/>
              <a:defRPr sz="1950" b="1">
                <a:solidFill>
                  <a:schemeClr val="bg1"/>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dirty="0"/>
              <a:t>Heading 2</a:t>
            </a:r>
            <a:endParaRPr lang="en-AU" dirty="0"/>
          </a:p>
        </p:txBody>
      </p:sp>
    </p:spTree>
    <p:extLst>
      <p:ext uri="{BB962C8B-B14F-4D97-AF65-F5344CB8AC3E}">
        <p14:creationId xmlns:p14="http://schemas.microsoft.com/office/powerpoint/2010/main" val="2912425087"/>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12776"/>
            <a:ext cx="8229600" cy="648072"/>
          </a:xfrm>
        </p:spPr>
        <p:txBody>
          <a:bodyPr/>
          <a:lstStyle>
            <a:lvl1pPr algn="l">
              <a:defRPr sz="2100" b="1">
                <a:solidFill>
                  <a:srgbClr val="3B2291"/>
                </a:solidFill>
                <a:latin typeface="Arial" panose="020B0604020202020204" pitchFamily="34" charset="0"/>
                <a:cs typeface="Arial" panose="020B0604020202020204" pitchFamily="34" charset="0"/>
              </a:defRPr>
            </a:lvl1pPr>
          </a:lstStyle>
          <a:p>
            <a:r>
              <a:rPr lang="en-US" dirty="0"/>
              <a:t>Click to edit Master title style</a:t>
            </a:r>
            <a:endParaRPr lang="en-AU" dirty="0"/>
          </a:p>
        </p:txBody>
      </p:sp>
      <p:sp>
        <p:nvSpPr>
          <p:cNvPr id="3" name="Content Placeholder 2"/>
          <p:cNvSpPr>
            <a:spLocks noGrp="1"/>
          </p:cNvSpPr>
          <p:nvPr>
            <p:ph idx="1"/>
          </p:nvPr>
        </p:nvSpPr>
        <p:spPr>
          <a:xfrm>
            <a:off x="457200" y="2276874"/>
            <a:ext cx="8229600" cy="3849291"/>
          </a:xfrm>
        </p:spPr>
        <p:txBody>
          <a:bodyPr/>
          <a:lstStyle>
            <a:lvl1pPr marL="257175" indent="-257175">
              <a:buFont typeface="Arial" panose="020B0604020202020204" pitchFamily="34" charset="0"/>
              <a:buChar char="•"/>
              <a:defRPr sz="1200"/>
            </a:lvl1pPr>
            <a:lvl2pPr>
              <a:defRPr sz="1050"/>
            </a:lvl2pPr>
            <a:lvl3pPr>
              <a:defRPr sz="900"/>
            </a:lvl3pPr>
            <a:lvl4pPr>
              <a:defRPr sz="825"/>
            </a:lvl4pPr>
            <a:lvl5pPr>
              <a:defRPr sz="7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48489" y="5661025"/>
            <a:ext cx="1785937"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9" descr="S:\HABS-TeachAndLearn\E-Learning\Reports_Minutes\Facuty_Board_Sept2015\images\ppt-bg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1691680" y="4077072"/>
            <a:ext cx="7452320" cy="3796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0285832"/>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412776"/>
            <a:ext cx="8229600" cy="648072"/>
          </a:xfrm>
        </p:spPr>
        <p:txBody>
          <a:bodyPr/>
          <a:lstStyle>
            <a:lvl1pPr algn="l">
              <a:defRPr sz="2100" b="1">
                <a:solidFill>
                  <a:srgbClr val="3B2291"/>
                </a:solidFill>
                <a:latin typeface="Arial" panose="020B0604020202020204" pitchFamily="34" charset="0"/>
                <a:cs typeface="Arial" panose="020B0604020202020204" pitchFamily="34" charset="0"/>
              </a:defRPr>
            </a:lvl1pPr>
          </a:lstStyle>
          <a:p>
            <a:r>
              <a:rPr lang="en-US" dirty="0"/>
              <a:t>Click to edit Master title style</a:t>
            </a:r>
            <a:endParaRPr lang="en-AU" dirty="0"/>
          </a:p>
        </p:txBody>
      </p:sp>
      <p:grpSp>
        <p:nvGrpSpPr>
          <p:cNvPr id="4" name="Group 3"/>
          <p:cNvGrpSpPr/>
          <p:nvPr userDrawn="1"/>
        </p:nvGrpSpPr>
        <p:grpSpPr>
          <a:xfrm rot="1500000">
            <a:off x="6394446" y="1760136"/>
            <a:ext cx="4608512" cy="5687199"/>
            <a:chOff x="7276376" y="-387424"/>
            <a:chExt cx="5864576" cy="7237263"/>
          </a:xfrm>
        </p:grpSpPr>
        <p:grpSp>
          <p:nvGrpSpPr>
            <p:cNvPr id="6" name="Group 5"/>
            <p:cNvGrpSpPr/>
            <p:nvPr userDrawn="1"/>
          </p:nvGrpSpPr>
          <p:grpSpPr>
            <a:xfrm>
              <a:off x="7276376" y="-387424"/>
              <a:ext cx="5864576" cy="6984776"/>
              <a:chOff x="6084168" y="-4707904"/>
              <a:chExt cx="6408712" cy="7632848"/>
            </a:xfrm>
          </p:grpSpPr>
          <p:sp>
            <p:nvSpPr>
              <p:cNvPr id="8" name="Oval 7"/>
              <p:cNvSpPr/>
              <p:nvPr userDrawn="1"/>
            </p:nvSpPr>
            <p:spPr>
              <a:xfrm>
                <a:off x="6084168" y="-4707904"/>
                <a:ext cx="6408712" cy="7560840"/>
              </a:xfrm>
              <a:prstGeom prst="ellipse">
                <a:avLst/>
              </a:prstGeom>
              <a:noFill/>
              <a:ln w="3175">
                <a:solidFill>
                  <a:schemeClr val="bg1">
                    <a:lumMod val="9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sp>
            <p:nvSpPr>
              <p:cNvPr id="9" name="Oval 8"/>
              <p:cNvSpPr/>
              <p:nvPr userDrawn="1"/>
            </p:nvSpPr>
            <p:spPr>
              <a:xfrm>
                <a:off x="6192200" y="225003"/>
                <a:ext cx="180000" cy="180000"/>
              </a:xfrm>
              <a:prstGeom prst="ellipse">
                <a:avLst/>
              </a:prstGeom>
              <a:solidFill>
                <a:schemeClr val="bg1"/>
              </a:solidFill>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sp>
            <p:nvSpPr>
              <p:cNvPr id="10" name="Oval 9"/>
              <p:cNvSpPr/>
              <p:nvPr userDrawn="1"/>
            </p:nvSpPr>
            <p:spPr>
              <a:xfrm>
                <a:off x="7792708" y="2391344"/>
                <a:ext cx="180000" cy="180000"/>
              </a:xfrm>
              <a:prstGeom prst="ellipse">
                <a:avLst/>
              </a:prstGeom>
              <a:solidFill>
                <a:schemeClr val="bg1">
                  <a:lumMod val="85000"/>
                </a:schemeClr>
              </a:solidFill>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sp>
            <p:nvSpPr>
              <p:cNvPr id="11" name="Oval 10"/>
              <p:cNvSpPr/>
              <p:nvPr userDrawn="1"/>
            </p:nvSpPr>
            <p:spPr>
              <a:xfrm>
                <a:off x="8783105" y="2744944"/>
                <a:ext cx="180000" cy="180000"/>
              </a:xfrm>
              <a:prstGeom prst="ellipse">
                <a:avLst/>
              </a:prstGeom>
              <a:solidFill>
                <a:schemeClr val="bg1"/>
              </a:solidFill>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grpSp>
        <p:grpSp>
          <p:nvGrpSpPr>
            <p:cNvPr id="12" name="Group 11"/>
            <p:cNvGrpSpPr/>
            <p:nvPr userDrawn="1"/>
          </p:nvGrpSpPr>
          <p:grpSpPr>
            <a:xfrm>
              <a:off x="7601860" y="1297025"/>
              <a:ext cx="4662268" cy="5552814"/>
              <a:chOff x="6084168" y="-4707904"/>
              <a:chExt cx="6408712" cy="7632848"/>
            </a:xfrm>
          </p:grpSpPr>
          <p:sp>
            <p:nvSpPr>
              <p:cNvPr id="13" name="Oval 12"/>
              <p:cNvSpPr/>
              <p:nvPr userDrawn="1"/>
            </p:nvSpPr>
            <p:spPr>
              <a:xfrm>
                <a:off x="6084168" y="-4707904"/>
                <a:ext cx="6408712" cy="7560840"/>
              </a:xfrm>
              <a:prstGeom prst="ellipse">
                <a:avLst/>
              </a:prstGeom>
              <a:noFill/>
              <a:ln w="3175">
                <a:solidFill>
                  <a:schemeClr val="bg1">
                    <a:lumMod val="9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sp>
            <p:nvSpPr>
              <p:cNvPr id="14" name="Oval 13"/>
              <p:cNvSpPr/>
              <p:nvPr userDrawn="1"/>
            </p:nvSpPr>
            <p:spPr>
              <a:xfrm>
                <a:off x="6192200" y="225003"/>
                <a:ext cx="180000" cy="180000"/>
              </a:xfrm>
              <a:prstGeom prst="ellipse">
                <a:avLst/>
              </a:prstGeom>
              <a:solidFill>
                <a:schemeClr val="bg1"/>
              </a:solidFill>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sp>
            <p:nvSpPr>
              <p:cNvPr id="15" name="Oval 14"/>
              <p:cNvSpPr/>
              <p:nvPr userDrawn="1"/>
            </p:nvSpPr>
            <p:spPr>
              <a:xfrm>
                <a:off x="7751456" y="2348880"/>
                <a:ext cx="180000" cy="180000"/>
              </a:xfrm>
              <a:prstGeom prst="ellipse">
                <a:avLst/>
              </a:prstGeom>
              <a:solidFill>
                <a:schemeClr val="bg1">
                  <a:lumMod val="85000"/>
                </a:schemeClr>
              </a:solidFill>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sp>
            <p:nvSpPr>
              <p:cNvPr id="16" name="Oval 15"/>
              <p:cNvSpPr/>
              <p:nvPr userDrawn="1"/>
            </p:nvSpPr>
            <p:spPr>
              <a:xfrm>
                <a:off x="8783105" y="2744944"/>
                <a:ext cx="180000" cy="180000"/>
              </a:xfrm>
              <a:prstGeom prst="ellipse">
                <a:avLst/>
              </a:prstGeom>
              <a:solidFill>
                <a:schemeClr val="bg1"/>
              </a:solidFill>
              <a:ln w="6350">
                <a:solidFill>
                  <a:schemeClr val="bg1">
                    <a:lumMod val="85000"/>
                  </a:schemeClr>
                </a:solidFill>
              </a:ln>
            </p:spPr>
            <p:style>
              <a:lnRef idx="2">
                <a:schemeClr val="dk1"/>
              </a:lnRef>
              <a:fillRef idx="1">
                <a:schemeClr val="lt1"/>
              </a:fillRef>
              <a:effectRef idx="0">
                <a:schemeClr val="dk1"/>
              </a:effectRef>
              <a:fontRef idx="minor">
                <a:schemeClr val="dk1"/>
              </a:fontRef>
            </p:style>
            <p:txBody>
              <a:bodyPr rtlCol="0" anchor="ctr"/>
              <a:lstStyle/>
              <a:p>
                <a:pPr algn="ctr" fontAlgn="base">
                  <a:spcBef>
                    <a:spcPct val="0"/>
                  </a:spcBef>
                  <a:spcAft>
                    <a:spcPct val="0"/>
                  </a:spcAft>
                </a:pPr>
                <a:endParaRPr lang="en-AU" sz="1350" dirty="0">
                  <a:solidFill>
                    <a:prstClr val="black"/>
                  </a:solidFill>
                </a:endParaRPr>
              </a:p>
            </p:txBody>
          </p:sp>
        </p:grpSp>
      </p:grpSp>
      <p:sp>
        <p:nvSpPr>
          <p:cNvPr id="3" name="Content Placeholder 2"/>
          <p:cNvSpPr>
            <a:spLocks noGrp="1"/>
          </p:cNvSpPr>
          <p:nvPr>
            <p:ph idx="1"/>
          </p:nvPr>
        </p:nvSpPr>
        <p:spPr>
          <a:xfrm>
            <a:off x="457200" y="2276874"/>
            <a:ext cx="8229600" cy="3849291"/>
          </a:xfrm>
        </p:spPr>
        <p:txBody>
          <a:bodyPr/>
          <a:lstStyle>
            <a:lvl1pPr marL="257175" indent="-257175">
              <a:buFont typeface="Arial" panose="020B0604020202020204" pitchFamily="34" charset="0"/>
              <a:buChar char="•"/>
              <a:defRPr sz="1200"/>
            </a:lvl1pPr>
            <a:lvl2pPr>
              <a:defRPr sz="1050"/>
            </a:lvl2pPr>
            <a:lvl3pPr>
              <a:defRPr sz="900"/>
            </a:lvl3pPr>
            <a:lvl4pPr>
              <a:defRPr sz="825"/>
            </a:lvl4pPr>
            <a:lvl5pPr>
              <a:defRPr sz="7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48489" y="5661025"/>
            <a:ext cx="1785937"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81" name="Picture 9" descr="S:\HABS-TeachAndLearn\E-Learning\Reports_Minutes\Facuty_Board_Sept2015\images\ppt-bg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2996954"/>
            <a:ext cx="9144000" cy="4657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452956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908720"/>
            <a:ext cx="8229600" cy="508918"/>
          </a:xfrm>
        </p:spPr>
        <p:txBody>
          <a:bodyPr/>
          <a:lstStyle>
            <a:lvl1pPr algn="l">
              <a:defRPr sz="2100" b="1">
                <a:solidFill>
                  <a:srgbClr val="3B2291"/>
                </a:solidFill>
                <a:latin typeface="Arial" panose="020B0604020202020204" pitchFamily="34" charset="0"/>
                <a:cs typeface="Arial" panose="020B0604020202020204" pitchFamily="34" charset="0"/>
              </a:defRPr>
            </a:lvl1pPr>
          </a:lstStyle>
          <a:p>
            <a:r>
              <a:rPr lang="en-US" dirty="0"/>
              <a:t>Click to edit Master title style</a:t>
            </a:r>
            <a:endParaRPr lang="en-AU" dirty="0"/>
          </a:p>
        </p:txBody>
      </p:sp>
      <p:sp>
        <p:nvSpPr>
          <p:cNvPr id="3" name="Content Placeholder 2"/>
          <p:cNvSpPr>
            <a:spLocks noGrp="1"/>
          </p:cNvSpPr>
          <p:nvPr>
            <p:ph sz="half" idx="1"/>
          </p:nvPr>
        </p:nvSpPr>
        <p:spPr>
          <a:xfrm>
            <a:off x="457200" y="1600202"/>
            <a:ext cx="4038600" cy="4525963"/>
          </a:xfrm>
        </p:spPr>
        <p:txBody>
          <a:bodyPr/>
          <a:lstStyle>
            <a:lvl1pPr marL="257175" indent="-257175">
              <a:buFont typeface="Arial" panose="020B0604020202020204" pitchFamily="34" charset="0"/>
              <a:buChar char="•"/>
              <a:defRPr sz="1200">
                <a:latin typeface="Arial" panose="020B0604020202020204" pitchFamily="34" charset="0"/>
                <a:cs typeface="Arial" panose="020B0604020202020204" pitchFamily="34" charset="0"/>
              </a:defRPr>
            </a:lvl1pPr>
            <a:lvl2pPr>
              <a:defRPr sz="1050">
                <a:latin typeface="Arial" panose="020B0604020202020204" pitchFamily="34" charset="0"/>
                <a:cs typeface="Arial" panose="020B0604020202020204" pitchFamily="34" charset="0"/>
              </a:defRPr>
            </a:lvl2pPr>
            <a:lvl3pPr>
              <a:defRPr sz="900">
                <a:latin typeface="Arial" panose="020B0604020202020204" pitchFamily="34" charset="0"/>
                <a:cs typeface="Arial" panose="020B0604020202020204" pitchFamily="34" charset="0"/>
              </a:defRPr>
            </a:lvl3pPr>
            <a:lvl4pPr>
              <a:defRPr sz="825">
                <a:latin typeface="Arial" panose="020B0604020202020204" pitchFamily="34" charset="0"/>
                <a:cs typeface="Arial" panose="020B0604020202020204" pitchFamily="34" charset="0"/>
              </a:defRPr>
            </a:lvl4pPr>
            <a:lvl5pPr>
              <a:defRPr sz="75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Content Placeholder 3"/>
          <p:cNvSpPr>
            <a:spLocks noGrp="1"/>
          </p:cNvSpPr>
          <p:nvPr>
            <p:ph sz="half" idx="2"/>
          </p:nvPr>
        </p:nvSpPr>
        <p:spPr>
          <a:xfrm>
            <a:off x="4648200" y="1600202"/>
            <a:ext cx="4038600" cy="4525963"/>
          </a:xfrm>
        </p:spPr>
        <p:txBody>
          <a:bodyPr/>
          <a:lstStyle>
            <a:lvl1pPr marL="257175" indent="-257175">
              <a:buFont typeface="Arial" panose="020B0604020202020204" pitchFamily="34" charset="0"/>
              <a:buChar char="•"/>
              <a:defRPr sz="1200">
                <a:latin typeface="Arial" panose="020B0604020202020204" pitchFamily="34" charset="0"/>
                <a:cs typeface="Arial" panose="020B0604020202020204" pitchFamily="34" charset="0"/>
              </a:defRPr>
            </a:lvl1pPr>
            <a:lvl2pPr>
              <a:defRPr sz="1050">
                <a:latin typeface="Arial" panose="020B0604020202020204" pitchFamily="34" charset="0"/>
                <a:cs typeface="Arial" panose="020B0604020202020204" pitchFamily="34" charset="0"/>
              </a:defRPr>
            </a:lvl2pPr>
            <a:lvl3pPr>
              <a:defRPr sz="900">
                <a:latin typeface="Arial" panose="020B0604020202020204" pitchFamily="34" charset="0"/>
                <a:cs typeface="Arial" panose="020B0604020202020204" pitchFamily="34" charset="0"/>
              </a:defRPr>
            </a:lvl3pPr>
            <a:lvl4pPr>
              <a:defRPr sz="825">
                <a:latin typeface="Arial" panose="020B0604020202020204" pitchFamily="34" charset="0"/>
                <a:cs typeface="Arial" panose="020B0604020202020204" pitchFamily="34" charset="0"/>
              </a:defRPr>
            </a:lvl4pPr>
            <a:lvl5pPr>
              <a:defRPr sz="750">
                <a:latin typeface="Arial" panose="020B0604020202020204" pitchFamily="34" charset="0"/>
                <a:cs typeface="Arial" panose="020B0604020202020204" pitchFamily="34" charset="0"/>
              </a:defRPr>
            </a:lvl5pPr>
            <a:lvl6pPr>
              <a:defRPr sz="1350"/>
            </a:lvl6pPr>
            <a:lvl7pPr>
              <a:defRPr sz="1350"/>
            </a:lvl7pPr>
            <a:lvl8pPr>
              <a:defRPr sz="1350"/>
            </a:lvl8pPr>
            <a:lvl9pPr>
              <a:defRPr sz="135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pic>
        <p:nvPicPr>
          <p:cNvPr id="8" name="Picture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948489" y="5661025"/>
            <a:ext cx="1785937"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2123448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5" descr="Regular TSXPO Purple Background.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5"/>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6948489" y="5661025"/>
            <a:ext cx="1785937" cy="808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457200" y="1551930"/>
            <a:ext cx="8229600" cy="508918"/>
          </a:xfrm>
        </p:spPr>
        <p:txBody>
          <a:bodyPr/>
          <a:lstStyle/>
          <a:p>
            <a:r>
              <a:rPr lang="en-US"/>
              <a:t>Click to edit Master title style</a:t>
            </a:r>
            <a:endParaRPr lang="en-AU"/>
          </a:p>
        </p:txBody>
      </p:sp>
      <p:sp>
        <p:nvSpPr>
          <p:cNvPr id="5" name="Content Placeholder 2"/>
          <p:cNvSpPr>
            <a:spLocks noGrp="1"/>
          </p:cNvSpPr>
          <p:nvPr>
            <p:ph idx="1"/>
          </p:nvPr>
        </p:nvSpPr>
        <p:spPr>
          <a:xfrm>
            <a:off x="457200" y="2276874"/>
            <a:ext cx="8229600" cy="3849291"/>
          </a:xfrm>
        </p:spPr>
        <p:txBody>
          <a:bodyPr/>
          <a:lstStyle>
            <a:lvl1pPr marL="257175" indent="-257175">
              <a:buFont typeface="Arial" panose="020B0604020202020204" pitchFamily="34" charset="0"/>
              <a:buChar char="•"/>
              <a:defRPr sz="1200"/>
            </a:lvl1pPr>
            <a:lvl2pPr>
              <a:defRPr sz="1050"/>
            </a:lvl2pPr>
            <a:lvl3pPr>
              <a:defRPr sz="900"/>
            </a:lvl3pPr>
            <a:lvl4pPr>
              <a:defRPr sz="825"/>
            </a:lvl4pPr>
            <a:lvl5pPr>
              <a:defRPr sz="75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Tree>
    <p:extLst>
      <p:ext uri="{BB962C8B-B14F-4D97-AF65-F5344CB8AC3E}">
        <p14:creationId xmlns:p14="http://schemas.microsoft.com/office/powerpoint/2010/main" val="11934715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908720"/>
            <a:ext cx="8229600" cy="5089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AU" altLang="en-US" dirty="0"/>
          </a:p>
        </p:txBody>
      </p:sp>
      <p:sp>
        <p:nvSpPr>
          <p:cNvPr id="1027" name="Text Placeholder 2"/>
          <p:cNvSpPr>
            <a:spLocks noGrp="1"/>
          </p:cNvSpPr>
          <p:nvPr>
            <p:ph type="body" idx="1"/>
          </p:nvPr>
        </p:nvSpPr>
        <p:spPr bwMode="auto">
          <a:xfrm>
            <a:off x="457200" y="1600202"/>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p:txBody>
      </p:sp>
    </p:spTree>
    <p:extLst>
      <p:ext uri="{BB962C8B-B14F-4D97-AF65-F5344CB8AC3E}">
        <p14:creationId xmlns:p14="http://schemas.microsoft.com/office/powerpoint/2010/main" val="6274087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mc:AlternateContent xmlns:mc="http://schemas.openxmlformats.org/markup-compatibility/2006" xmlns:p14="http://schemas.microsoft.com/office/powerpoint/2010/main">
    <mc:Choice Requires="p14">
      <p:transition p14:dur="10" advClick="0"/>
    </mc:Choice>
    <mc:Fallback xmlns="">
      <p:transition advClick="0"/>
    </mc:Fallback>
  </mc:AlternateContent>
  <p:txStyles>
    <p:titleStyle>
      <a:lvl1pPr algn="l" rtl="0" eaLnBrk="0" fontAlgn="base" hangingPunct="0">
        <a:spcBef>
          <a:spcPct val="0"/>
        </a:spcBef>
        <a:spcAft>
          <a:spcPct val="0"/>
        </a:spcAft>
        <a:defRPr sz="2100" b="1" kern="1200">
          <a:solidFill>
            <a:srgbClr val="3B2291"/>
          </a:solidFill>
          <a:latin typeface="Arial" panose="020B0604020202020204" pitchFamily="34" charset="0"/>
          <a:ea typeface="MS PGothic" panose="020B0600070205080204" pitchFamily="34" charset="-128"/>
          <a:cs typeface="Arial" panose="020B0604020202020204" pitchFamily="34" charset="0"/>
        </a:defRPr>
      </a:lvl1pPr>
      <a:lvl2pPr algn="ctr" rtl="0" eaLnBrk="0" fontAlgn="base" hangingPunct="0">
        <a:spcBef>
          <a:spcPct val="0"/>
        </a:spcBef>
        <a:spcAft>
          <a:spcPct val="0"/>
        </a:spcAft>
        <a:defRPr sz="3300">
          <a:solidFill>
            <a:schemeClr val="tx1"/>
          </a:solidFill>
          <a:latin typeface="Bodoni MT" pitchFamily="18" charset="0"/>
          <a:ea typeface="MS PGothic" panose="020B0600070205080204" pitchFamily="34" charset="-128"/>
          <a:cs typeface="ＭＳ Ｐゴシック" charset="0"/>
        </a:defRPr>
      </a:lvl2pPr>
      <a:lvl3pPr algn="ctr" rtl="0" eaLnBrk="0" fontAlgn="base" hangingPunct="0">
        <a:spcBef>
          <a:spcPct val="0"/>
        </a:spcBef>
        <a:spcAft>
          <a:spcPct val="0"/>
        </a:spcAft>
        <a:defRPr sz="3300">
          <a:solidFill>
            <a:schemeClr val="tx1"/>
          </a:solidFill>
          <a:latin typeface="Bodoni MT" pitchFamily="18" charset="0"/>
          <a:ea typeface="MS PGothic" panose="020B0600070205080204" pitchFamily="34" charset="-128"/>
          <a:cs typeface="ＭＳ Ｐゴシック" charset="0"/>
        </a:defRPr>
      </a:lvl3pPr>
      <a:lvl4pPr algn="ctr" rtl="0" eaLnBrk="0" fontAlgn="base" hangingPunct="0">
        <a:spcBef>
          <a:spcPct val="0"/>
        </a:spcBef>
        <a:spcAft>
          <a:spcPct val="0"/>
        </a:spcAft>
        <a:defRPr sz="3300">
          <a:solidFill>
            <a:schemeClr val="tx1"/>
          </a:solidFill>
          <a:latin typeface="Bodoni MT" pitchFamily="18" charset="0"/>
          <a:ea typeface="MS PGothic" panose="020B0600070205080204" pitchFamily="34" charset="-128"/>
          <a:cs typeface="ＭＳ Ｐゴシック" charset="0"/>
        </a:defRPr>
      </a:lvl4pPr>
      <a:lvl5pPr algn="ctr" rtl="0" eaLnBrk="0" fontAlgn="base" hangingPunct="0">
        <a:spcBef>
          <a:spcPct val="0"/>
        </a:spcBef>
        <a:spcAft>
          <a:spcPct val="0"/>
        </a:spcAft>
        <a:defRPr sz="3300">
          <a:solidFill>
            <a:schemeClr val="tx1"/>
          </a:solidFill>
          <a:latin typeface="Bodoni MT" pitchFamily="18" charset="0"/>
          <a:ea typeface="MS PGothic" panose="020B0600070205080204" pitchFamily="34" charset="-128"/>
          <a:cs typeface="ＭＳ Ｐゴシック"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Blip>
          <a:blip r:embed="rId7"/>
        </a:buBlip>
        <a:defRPr sz="1200" kern="1200">
          <a:solidFill>
            <a:schemeClr val="tx1"/>
          </a:solidFill>
          <a:latin typeface="+mn-lt"/>
          <a:ea typeface="MS PGothic" panose="020B0600070205080204" pitchFamily="34" charset="-128"/>
          <a:cs typeface="ＭＳ Ｐゴシック" charset="0"/>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S PGothic" panose="020B0600070205080204" pitchFamily="34" charset="-128"/>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S PGothic" panose="020B0600070205080204" pitchFamily="34" charset="-128"/>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S PGothic" panose="020B0600070205080204" pitchFamily="34" charset="-128"/>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S PGothic" panose="020B0600070205080204" pitchFamily="34" charset="-128"/>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41288" y="1452526"/>
            <a:ext cx="6242400" cy="651216"/>
          </a:xfrm>
        </p:spPr>
        <p:txBody>
          <a:bodyPr/>
          <a:lstStyle/>
          <a:p>
            <a:r>
              <a:rPr lang="en-AU" sz="3200" dirty="0" smtClean="0"/>
              <a:t>Reflection in ePortfolio</a:t>
            </a:r>
            <a:endParaRPr lang="en-AU" sz="4400"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39456" y="156203"/>
            <a:ext cx="1659845" cy="1348624"/>
          </a:xfrm>
          <a:prstGeom prst="rect">
            <a:avLst/>
          </a:prstGeom>
        </p:spPr>
      </p:pic>
    </p:spTree>
    <p:extLst>
      <p:ext uri="{BB962C8B-B14F-4D97-AF65-F5344CB8AC3E}">
        <p14:creationId xmlns:p14="http://schemas.microsoft.com/office/powerpoint/2010/main" val="107060866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256"/>
            <a:ext cx="8229600" cy="648072"/>
          </a:xfrm>
        </p:spPr>
        <p:txBody>
          <a:bodyPr/>
          <a:lstStyle/>
          <a:p>
            <a:r>
              <a:rPr lang="en-AU" dirty="0" smtClean="0"/>
              <a:t>Case Study 5</a:t>
            </a:r>
            <a:endParaRPr lang="en-AU" dirty="0"/>
          </a:p>
        </p:txBody>
      </p:sp>
      <p:sp>
        <p:nvSpPr>
          <p:cNvPr id="3" name="Content Placeholder 2"/>
          <p:cNvSpPr>
            <a:spLocks noGrp="1"/>
          </p:cNvSpPr>
          <p:nvPr>
            <p:ph idx="1"/>
          </p:nvPr>
        </p:nvSpPr>
        <p:spPr>
          <a:xfrm>
            <a:off x="457200" y="976328"/>
            <a:ext cx="8229600" cy="3849291"/>
          </a:xfrm>
        </p:spPr>
        <p:txBody>
          <a:bodyPr/>
          <a:lstStyle/>
          <a:p>
            <a:pPr marL="0" indent="0">
              <a:buNone/>
            </a:pPr>
            <a:r>
              <a:rPr lang="en-AU" sz="2400" dirty="0"/>
              <a:t>In week 1 I had a very simple grasp on legal research. I had a good knowledge on using the library catalogue as well as Internet search engines but definitely needed to expand my capabilities. At times I did find a lot of the research tedious and sometimes a bit of a waste of time however I continued to learn more and more skills every time I sat down to research. I believe that these skills have helped me to develop and produce better work in assignments and more thoroughly researched results. I feel confident in using a variety of legal search engines and electronic sources and will continue to use all the skills I have learnt in the subject. (Lisa</a:t>
            </a:r>
            <a:r>
              <a:rPr lang="en-AU" sz="2400" dirty="0" smtClean="0"/>
              <a:t>)</a:t>
            </a:r>
          </a:p>
          <a:p>
            <a:pPr marL="0" indent="0">
              <a:buNone/>
            </a:pPr>
            <a:r>
              <a:rPr lang="en-AU" dirty="0" smtClean="0"/>
              <a:t>Ryan</a:t>
            </a:r>
            <a:r>
              <a:rPr lang="en-AU" dirty="0"/>
              <a:t>, M. (2013). The pedagogical balancing act: teaching reflection in higher education, </a:t>
            </a:r>
            <a:r>
              <a:rPr lang="en-AU" i="1" dirty="0"/>
              <a:t>Teaching in Higher Education, 18</a:t>
            </a:r>
            <a:r>
              <a:rPr lang="en-AU" dirty="0"/>
              <a:t>(2), 144-155</a:t>
            </a:r>
          </a:p>
        </p:txBody>
      </p:sp>
    </p:spTree>
    <p:extLst>
      <p:ext uri="{BB962C8B-B14F-4D97-AF65-F5344CB8AC3E}">
        <p14:creationId xmlns:p14="http://schemas.microsoft.com/office/powerpoint/2010/main" val="306363797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256"/>
            <a:ext cx="8229600" cy="648072"/>
          </a:xfrm>
        </p:spPr>
        <p:txBody>
          <a:bodyPr/>
          <a:lstStyle/>
          <a:p>
            <a:r>
              <a:rPr lang="en-AU" dirty="0" smtClean="0"/>
              <a:t>Case Study 6</a:t>
            </a:r>
            <a:endParaRPr lang="en-AU" dirty="0"/>
          </a:p>
        </p:txBody>
      </p:sp>
      <p:sp>
        <p:nvSpPr>
          <p:cNvPr id="3" name="Content Placeholder 2"/>
          <p:cNvSpPr>
            <a:spLocks noGrp="1"/>
          </p:cNvSpPr>
          <p:nvPr>
            <p:ph idx="1"/>
          </p:nvPr>
        </p:nvSpPr>
        <p:spPr>
          <a:xfrm>
            <a:off x="457200" y="976328"/>
            <a:ext cx="8229600" cy="3849291"/>
          </a:xfrm>
        </p:spPr>
        <p:txBody>
          <a:bodyPr/>
          <a:lstStyle/>
          <a:p>
            <a:pPr marL="0" indent="0">
              <a:buNone/>
            </a:pPr>
            <a:r>
              <a:rPr lang="en-AU" sz="2400" dirty="0"/>
              <a:t>When I started I was really surprised to be told Annie’s role was predominately one of organisational psychology and she considered herself to be an organisational psychologist. Furthermore, Annie’s role was 20% counselling and 80% organisational psychology; my expectation was the complete opposite. I was very open to learning more about this new area within my discipline, as an undergraduate I haven’t had a great deal of exposure to organizational psychology therefore I was eager to know more. I have become intrigued and feel my previous experience as a project manager and organizational psychology may just mesh together nicely. (Helene</a:t>
            </a:r>
            <a:r>
              <a:rPr lang="en-AU" sz="2400" dirty="0" smtClean="0"/>
              <a:t>)</a:t>
            </a:r>
          </a:p>
          <a:p>
            <a:pPr marL="0" indent="0">
              <a:buNone/>
            </a:pPr>
            <a:r>
              <a:rPr lang="en-AU" dirty="0" smtClean="0"/>
              <a:t>Ryan</a:t>
            </a:r>
            <a:r>
              <a:rPr lang="en-AU" dirty="0"/>
              <a:t>, M. (2013). The pedagogical balancing act: teaching reflection in higher education, </a:t>
            </a:r>
            <a:r>
              <a:rPr lang="en-AU" i="1" dirty="0"/>
              <a:t>Teaching in Higher Education, 18</a:t>
            </a:r>
            <a:r>
              <a:rPr lang="en-AU" dirty="0"/>
              <a:t>(2), 144-155</a:t>
            </a:r>
          </a:p>
        </p:txBody>
      </p:sp>
    </p:spTree>
    <p:extLst>
      <p:ext uri="{BB962C8B-B14F-4D97-AF65-F5344CB8AC3E}">
        <p14:creationId xmlns:p14="http://schemas.microsoft.com/office/powerpoint/2010/main" val="1245524491"/>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256"/>
            <a:ext cx="8229600" cy="648072"/>
          </a:xfrm>
        </p:spPr>
        <p:txBody>
          <a:bodyPr/>
          <a:lstStyle/>
          <a:p>
            <a:r>
              <a:rPr lang="en-AU" dirty="0" smtClean="0"/>
              <a:t>Case Study 7</a:t>
            </a:r>
            <a:endParaRPr lang="en-AU" dirty="0"/>
          </a:p>
        </p:txBody>
      </p:sp>
      <p:sp>
        <p:nvSpPr>
          <p:cNvPr id="3" name="Content Placeholder 2"/>
          <p:cNvSpPr>
            <a:spLocks noGrp="1"/>
          </p:cNvSpPr>
          <p:nvPr>
            <p:ph idx="1"/>
          </p:nvPr>
        </p:nvSpPr>
        <p:spPr>
          <a:xfrm>
            <a:off x="457200" y="976328"/>
            <a:ext cx="8229600" cy="3849291"/>
          </a:xfrm>
        </p:spPr>
        <p:txBody>
          <a:bodyPr/>
          <a:lstStyle/>
          <a:p>
            <a:pPr marL="0" indent="0">
              <a:buNone/>
            </a:pPr>
            <a:r>
              <a:rPr lang="en-AU" sz="2400" dirty="0"/>
              <a:t>By completing this reflection, I have re-established communication with behavioural management techniques and strategies through theoretical frameworks. I have discovered that I already implement many classroom and behaviour management strategies recognised by several theorists [. . .] I have realised that I treat my students as social equals however I maintain an authoritative approach to learning [. . .] I do have much to learn in the classroom in the future however I maintain that being proactive about classroom and behaviour management is far more beneficial to my teaching and students (sic) learning instead of being reactive to individuals and groups. (Ben</a:t>
            </a:r>
            <a:r>
              <a:rPr lang="en-AU" sz="2400" dirty="0" smtClean="0"/>
              <a:t>)</a:t>
            </a:r>
          </a:p>
          <a:p>
            <a:pPr marL="0" indent="0">
              <a:buNone/>
            </a:pPr>
            <a:r>
              <a:rPr lang="en-AU" dirty="0" smtClean="0"/>
              <a:t>Ryan</a:t>
            </a:r>
            <a:r>
              <a:rPr lang="en-AU" dirty="0"/>
              <a:t>, M. (2013). The pedagogical balancing act: teaching reflection in higher education, </a:t>
            </a:r>
            <a:r>
              <a:rPr lang="en-AU" i="1" dirty="0"/>
              <a:t>Teaching in Higher Education, 18</a:t>
            </a:r>
            <a:r>
              <a:rPr lang="en-AU" dirty="0"/>
              <a:t>(2), 144-155</a:t>
            </a:r>
          </a:p>
        </p:txBody>
      </p:sp>
    </p:spTree>
    <p:extLst>
      <p:ext uri="{BB962C8B-B14F-4D97-AF65-F5344CB8AC3E}">
        <p14:creationId xmlns:p14="http://schemas.microsoft.com/office/powerpoint/2010/main" val="515914276"/>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Self-Reflection Activity Follow-up</a:t>
            </a:r>
            <a:endParaRPr lang="en-AU" dirty="0"/>
          </a:p>
        </p:txBody>
      </p:sp>
      <p:sp>
        <p:nvSpPr>
          <p:cNvPr id="3" name="Content Placeholder 2"/>
          <p:cNvSpPr>
            <a:spLocks noGrp="1"/>
          </p:cNvSpPr>
          <p:nvPr>
            <p:ph sz="half" idx="1"/>
          </p:nvPr>
        </p:nvSpPr>
        <p:spPr/>
        <p:txBody>
          <a:bodyPr/>
          <a:lstStyle/>
          <a:p>
            <a:r>
              <a:rPr lang="en-AU" sz="2000" dirty="0" smtClean="0"/>
              <a:t>Read again through your self-reflection.</a:t>
            </a:r>
          </a:p>
          <a:p>
            <a:r>
              <a:rPr lang="en-AU" sz="2000" dirty="0" smtClean="0"/>
              <a:t>Evaluate your impromptu self-reflection and award yourself a mark based upon the Reflection Rubric.</a:t>
            </a:r>
          </a:p>
          <a:p>
            <a:pPr lvl="1"/>
            <a:r>
              <a:rPr lang="en-AU" sz="1600" dirty="0" smtClean="0"/>
              <a:t>What elements of effective reflection have you performed well?</a:t>
            </a:r>
          </a:p>
          <a:p>
            <a:pPr lvl="1"/>
            <a:r>
              <a:rPr lang="en-AU" sz="1600" dirty="0" smtClean="0"/>
              <a:t>What would you do differently if performing this task again?</a:t>
            </a:r>
          </a:p>
          <a:p>
            <a:r>
              <a:rPr lang="en-AU" sz="2000" dirty="0" smtClean="0"/>
              <a:t>If you are comfortable with doing so, share your reflection and evaluation with a partner.</a:t>
            </a:r>
            <a:endParaRPr lang="en-AU" sz="2000" dirty="0"/>
          </a:p>
        </p:txBody>
      </p:sp>
      <p:sp>
        <p:nvSpPr>
          <p:cNvPr id="4" name="Content Placeholder 3"/>
          <p:cNvSpPr>
            <a:spLocks noGrp="1"/>
          </p:cNvSpPr>
          <p:nvPr>
            <p:ph sz="half" idx="2"/>
          </p:nvPr>
        </p:nvSpPr>
        <p:spPr/>
        <p:txBody>
          <a:bodyPr/>
          <a:lstStyle/>
          <a:p>
            <a:endParaRPr lang="en-AU" dirty="0"/>
          </a:p>
        </p:txBody>
      </p:sp>
    </p:spTree>
    <p:extLst>
      <p:ext uri="{BB962C8B-B14F-4D97-AF65-F5344CB8AC3E}">
        <p14:creationId xmlns:p14="http://schemas.microsoft.com/office/powerpoint/2010/main" val="58699524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Reflection</a:t>
            </a:r>
            <a:endParaRPr lang="en-AU" dirty="0"/>
          </a:p>
        </p:txBody>
      </p:sp>
      <p:sp>
        <p:nvSpPr>
          <p:cNvPr id="3" name="Content Placeholder 2"/>
          <p:cNvSpPr>
            <a:spLocks noGrp="1"/>
          </p:cNvSpPr>
          <p:nvPr>
            <p:ph idx="1"/>
          </p:nvPr>
        </p:nvSpPr>
        <p:spPr/>
        <p:txBody>
          <a:bodyPr/>
          <a:lstStyle/>
          <a:p>
            <a:pPr marL="0" indent="0">
              <a:buNone/>
            </a:pPr>
            <a:r>
              <a:rPr lang="en-AU" sz="3400" dirty="0" smtClean="0"/>
              <a:t>“…reflection </a:t>
            </a:r>
            <a:r>
              <a:rPr lang="en-AU" sz="3400" dirty="0"/>
              <a:t>is the ability to </a:t>
            </a:r>
            <a:r>
              <a:rPr lang="en-AU" sz="3400" dirty="0" smtClean="0"/>
              <a:t>think critically </a:t>
            </a:r>
            <a:r>
              <a:rPr lang="en-AU" sz="3400" dirty="0"/>
              <a:t>about successes and failures, extract ideas </a:t>
            </a:r>
            <a:r>
              <a:rPr lang="en-AU" sz="3400" dirty="0" smtClean="0"/>
              <a:t>and information </a:t>
            </a:r>
            <a:r>
              <a:rPr lang="en-AU" sz="3400" dirty="0"/>
              <a:t>from a variety of sources, and </a:t>
            </a:r>
            <a:r>
              <a:rPr lang="en-AU" sz="3400" dirty="0" smtClean="0"/>
              <a:t>recognize when </a:t>
            </a:r>
            <a:r>
              <a:rPr lang="en-AU" sz="3400" dirty="0"/>
              <a:t>current information can be used in the </a:t>
            </a:r>
            <a:r>
              <a:rPr lang="en-AU" sz="3400" dirty="0" smtClean="0"/>
              <a:t>future”</a:t>
            </a:r>
          </a:p>
          <a:p>
            <a:pPr marL="0" indent="0">
              <a:buNone/>
            </a:pPr>
            <a:endParaRPr lang="en-AU" dirty="0" smtClean="0"/>
          </a:p>
          <a:p>
            <a:pPr marL="0" indent="0">
              <a:buNone/>
            </a:pPr>
            <a:endParaRPr lang="en-AU" dirty="0"/>
          </a:p>
          <a:p>
            <a:pPr marL="0" indent="0">
              <a:buNone/>
            </a:pPr>
            <a:r>
              <a:rPr lang="en-AU" dirty="0" err="1" smtClean="0"/>
              <a:t>Dalal</a:t>
            </a:r>
            <a:r>
              <a:rPr lang="en-AU" dirty="0" smtClean="0"/>
              <a:t>, D., </a:t>
            </a:r>
            <a:r>
              <a:rPr lang="en-AU" dirty="0" err="1" smtClean="0"/>
              <a:t>Hakel</a:t>
            </a:r>
            <a:r>
              <a:rPr lang="en-AU" dirty="0" smtClean="0"/>
              <a:t>, M., </a:t>
            </a:r>
            <a:r>
              <a:rPr lang="en-AU" dirty="0" err="1" smtClean="0"/>
              <a:t>Sliter</a:t>
            </a:r>
            <a:r>
              <a:rPr lang="en-AU" dirty="0" smtClean="0"/>
              <a:t>, M. &amp; </a:t>
            </a:r>
            <a:r>
              <a:rPr lang="en-AU" dirty="0" err="1" smtClean="0"/>
              <a:t>Kirkendall</a:t>
            </a:r>
            <a:r>
              <a:rPr lang="en-AU" dirty="0" smtClean="0"/>
              <a:t>, S. (2012). Analysis of a rubric for assessing depth of classroom reflections, </a:t>
            </a:r>
            <a:r>
              <a:rPr lang="en-AU" i="1" dirty="0" smtClean="0"/>
              <a:t>International Journal of ePortfolio, 2</a:t>
            </a:r>
            <a:r>
              <a:rPr lang="en-AU" dirty="0" smtClean="0"/>
              <a:t>(1), 75-85</a:t>
            </a:r>
            <a:endParaRPr lang="en-AU" dirty="0"/>
          </a:p>
        </p:txBody>
      </p:sp>
    </p:spTree>
    <p:extLst>
      <p:ext uri="{BB962C8B-B14F-4D97-AF65-F5344CB8AC3E}">
        <p14:creationId xmlns:p14="http://schemas.microsoft.com/office/powerpoint/2010/main" val="190488058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Self-Reflection Activity</a:t>
            </a:r>
            <a:endParaRPr lang="en-AU" dirty="0"/>
          </a:p>
        </p:txBody>
      </p:sp>
      <p:sp>
        <p:nvSpPr>
          <p:cNvPr id="3" name="Content Placeholder 2"/>
          <p:cNvSpPr>
            <a:spLocks noGrp="1"/>
          </p:cNvSpPr>
          <p:nvPr>
            <p:ph idx="1"/>
          </p:nvPr>
        </p:nvSpPr>
        <p:spPr/>
        <p:txBody>
          <a:bodyPr/>
          <a:lstStyle/>
          <a:p>
            <a:r>
              <a:rPr lang="en-AU" sz="2400" dirty="0" smtClean="0"/>
              <a:t>Individually, choose an event in your recent life from which you learned something. This could be:</a:t>
            </a:r>
          </a:p>
          <a:p>
            <a:pPr lvl="1"/>
            <a:r>
              <a:rPr lang="en-AU" sz="1800" dirty="0" smtClean="0"/>
              <a:t>Professionally</a:t>
            </a:r>
          </a:p>
          <a:p>
            <a:pPr lvl="1"/>
            <a:r>
              <a:rPr lang="en-AU" sz="1800" dirty="0" smtClean="0"/>
              <a:t>Academically</a:t>
            </a:r>
          </a:p>
          <a:p>
            <a:pPr lvl="1"/>
            <a:r>
              <a:rPr lang="en-AU" sz="1800" dirty="0" smtClean="0"/>
              <a:t>Socially</a:t>
            </a:r>
          </a:p>
          <a:p>
            <a:pPr lvl="1"/>
            <a:r>
              <a:rPr lang="en-AU" sz="1800" dirty="0" smtClean="0"/>
              <a:t>Personally</a:t>
            </a:r>
          </a:p>
          <a:p>
            <a:r>
              <a:rPr lang="en-AU" sz="2400" dirty="0" smtClean="0"/>
              <a:t>Take a moment to think about what you learned. How did the event act as a catalyst for learning?</a:t>
            </a:r>
          </a:p>
          <a:p>
            <a:r>
              <a:rPr lang="en-AU" sz="2400" dirty="0" smtClean="0"/>
              <a:t>Write a short (4-5 sentence) personal reflection on the event</a:t>
            </a:r>
          </a:p>
          <a:p>
            <a:pPr lvl="1"/>
            <a:endParaRPr lang="en-AU" dirty="0"/>
          </a:p>
        </p:txBody>
      </p:sp>
    </p:spTree>
    <p:extLst>
      <p:ext uri="{BB962C8B-B14F-4D97-AF65-F5344CB8AC3E}">
        <p14:creationId xmlns:p14="http://schemas.microsoft.com/office/powerpoint/2010/main" val="370615036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17623"/>
            <a:ext cx="8229600" cy="648072"/>
          </a:xfrm>
        </p:spPr>
        <p:txBody>
          <a:bodyPr/>
          <a:lstStyle/>
          <a:p>
            <a:r>
              <a:rPr lang="en-AU" dirty="0" smtClean="0"/>
              <a:t>5 </a:t>
            </a:r>
            <a:r>
              <a:rPr lang="en-AU" dirty="0" err="1" smtClean="0"/>
              <a:t>Rs</a:t>
            </a:r>
            <a:r>
              <a:rPr lang="en-AU" dirty="0" smtClean="0"/>
              <a:t> of Reflection</a:t>
            </a:r>
            <a:endParaRPr lang="en-AU" dirty="0"/>
          </a:p>
        </p:txBody>
      </p:sp>
      <p:sp>
        <p:nvSpPr>
          <p:cNvPr id="7" name="Rectangle 5"/>
          <p:cNvSpPr>
            <a:spLocks noChangeArrowheads="1"/>
          </p:cNvSpPr>
          <p:nvPr/>
        </p:nvSpPr>
        <p:spPr bwMode="auto">
          <a:xfrm>
            <a:off x="457200" y="2137144"/>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graphicFrame>
        <p:nvGraphicFramePr>
          <p:cNvPr id="8" name="Diagram 7"/>
          <p:cNvGraphicFramePr/>
          <p:nvPr>
            <p:extLst>
              <p:ext uri="{D42A27DB-BD31-4B8C-83A1-F6EECF244321}">
                <p14:modId xmlns:p14="http://schemas.microsoft.com/office/powerpoint/2010/main" val="686840726"/>
              </p:ext>
            </p:extLst>
          </p:nvPr>
        </p:nvGraphicFramePr>
        <p:xfrm>
          <a:off x="457199" y="965695"/>
          <a:ext cx="7942521" cy="555294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Rectangle 6"/>
          <p:cNvSpPr>
            <a:spLocks noChangeArrowheads="1"/>
          </p:cNvSpPr>
          <p:nvPr/>
        </p:nvSpPr>
        <p:spPr bwMode="auto">
          <a:xfrm>
            <a:off x="457200" y="6975844"/>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3463159579"/>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Group Activity</a:t>
            </a:r>
            <a:endParaRPr lang="en-AU" dirty="0"/>
          </a:p>
        </p:txBody>
      </p:sp>
      <p:sp>
        <p:nvSpPr>
          <p:cNvPr id="3" name="Content Placeholder 2"/>
          <p:cNvSpPr>
            <a:spLocks noGrp="1"/>
          </p:cNvSpPr>
          <p:nvPr>
            <p:ph sz="half" idx="1"/>
          </p:nvPr>
        </p:nvSpPr>
        <p:spPr/>
        <p:txBody>
          <a:bodyPr/>
          <a:lstStyle/>
          <a:p>
            <a:r>
              <a:rPr lang="en-AU" sz="2000" dirty="0" smtClean="0"/>
              <a:t>Form into groups of two or three and take one of the sample </a:t>
            </a:r>
            <a:r>
              <a:rPr lang="en-AU" sz="2000" b="1" dirty="0" smtClean="0"/>
              <a:t>student reflection cards </a:t>
            </a:r>
            <a:r>
              <a:rPr lang="en-AU" sz="2000" dirty="0" smtClean="0"/>
              <a:t>and a </a:t>
            </a:r>
            <a:r>
              <a:rPr lang="en-AU" sz="2000" b="1" dirty="0" smtClean="0"/>
              <a:t>reflection rubric</a:t>
            </a:r>
            <a:r>
              <a:rPr lang="en-AU" sz="2000" dirty="0" smtClean="0"/>
              <a:t>.</a:t>
            </a:r>
          </a:p>
          <a:p>
            <a:r>
              <a:rPr lang="en-AU" sz="2000" dirty="0" smtClean="0"/>
              <a:t>As a group, read through the student reflection on the card.</a:t>
            </a:r>
          </a:p>
          <a:p>
            <a:r>
              <a:rPr lang="en-AU" sz="2000" dirty="0" smtClean="0"/>
              <a:t>Decide as a group what mark to award the student reflection: </a:t>
            </a:r>
            <a:r>
              <a:rPr lang="en-AU" sz="2000" i="1" dirty="0" smtClean="0"/>
              <a:t>Not Satisfactory, Below Expectations, Satisfactory, Above Expectations</a:t>
            </a:r>
            <a:r>
              <a:rPr lang="en-AU" sz="2000" dirty="0" smtClean="0"/>
              <a:t>, or </a:t>
            </a:r>
            <a:r>
              <a:rPr lang="en-AU" sz="2000" i="1" dirty="0" smtClean="0"/>
              <a:t>Exemplary</a:t>
            </a:r>
            <a:r>
              <a:rPr lang="en-AU" sz="2000" dirty="0" smtClean="0"/>
              <a:t>. Be prepared to provide evidence to justify your decision.</a:t>
            </a:r>
            <a:endParaRPr lang="en-AU" sz="2000" i="1" dirty="0"/>
          </a:p>
        </p:txBody>
      </p:sp>
      <p:pic>
        <p:nvPicPr>
          <p:cNvPr id="5" name="Content Placeholder 4"/>
          <p:cNvPicPr>
            <a:picLocks noGrp="1" noChangeAspect="1"/>
          </p:cNvPicPr>
          <p:nvPr>
            <p:ph sz="half" idx="2"/>
          </p:nvPr>
        </p:nvPicPr>
        <p:blipFill>
          <a:blip r:embed="rId3"/>
          <a:stretch>
            <a:fillRect/>
          </a:stretch>
        </p:blipFill>
        <p:spPr>
          <a:xfrm>
            <a:off x="4648200" y="1600202"/>
            <a:ext cx="4038600" cy="1312118"/>
          </a:xfrm>
          <a:prstGeom prst="rect">
            <a:avLst/>
          </a:prstGeom>
        </p:spPr>
      </p:pic>
      <p:pic>
        <p:nvPicPr>
          <p:cNvPr id="6" name="Picture 5"/>
          <p:cNvPicPr>
            <a:picLocks noChangeAspect="1"/>
          </p:cNvPicPr>
          <p:nvPr/>
        </p:nvPicPr>
        <p:blipFill>
          <a:blip r:embed="rId4"/>
          <a:stretch>
            <a:fillRect/>
          </a:stretch>
        </p:blipFill>
        <p:spPr>
          <a:xfrm>
            <a:off x="4648200" y="3462194"/>
            <a:ext cx="4036426" cy="1758391"/>
          </a:xfrm>
          <a:prstGeom prst="rect">
            <a:avLst/>
          </a:prstGeom>
        </p:spPr>
      </p:pic>
    </p:spTree>
    <p:extLst>
      <p:ext uri="{BB962C8B-B14F-4D97-AF65-F5344CB8AC3E}">
        <p14:creationId xmlns:p14="http://schemas.microsoft.com/office/powerpoint/2010/main" val="241354124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256"/>
            <a:ext cx="8229600" cy="648072"/>
          </a:xfrm>
        </p:spPr>
        <p:txBody>
          <a:bodyPr/>
          <a:lstStyle/>
          <a:p>
            <a:r>
              <a:rPr lang="en-AU" dirty="0" smtClean="0"/>
              <a:t>Case Study 1</a:t>
            </a:r>
            <a:endParaRPr lang="en-AU" dirty="0"/>
          </a:p>
        </p:txBody>
      </p:sp>
      <p:sp>
        <p:nvSpPr>
          <p:cNvPr id="3" name="Content Placeholder 2"/>
          <p:cNvSpPr>
            <a:spLocks noGrp="1"/>
          </p:cNvSpPr>
          <p:nvPr>
            <p:ph idx="1"/>
          </p:nvPr>
        </p:nvSpPr>
        <p:spPr>
          <a:xfrm>
            <a:off x="457200" y="976328"/>
            <a:ext cx="8229600" cy="3849291"/>
          </a:xfrm>
        </p:spPr>
        <p:txBody>
          <a:bodyPr/>
          <a:lstStyle/>
          <a:p>
            <a:pPr marL="0" indent="0">
              <a:buNone/>
            </a:pPr>
            <a:r>
              <a:rPr lang="en-AU" sz="2400" dirty="0"/>
              <a:t>This paper will cover a number of the experiences, observations and discussions that I had with the two supervising teachers in the </a:t>
            </a:r>
            <a:r>
              <a:rPr lang="en-AU" sz="2400" dirty="0" smtClean="0"/>
              <a:t>multi-age </a:t>
            </a:r>
            <a:r>
              <a:rPr lang="en-AU" sz="2400" dirty="0"/>
              <a:t>classroom during the practicum. The paper will look at the structures in place, the practices used and the beliefs and implementation in the classroom. Also my own personal experience of being a student teacher in the classroom will be discussed [. . .] Miss J explained how each morning there will be a different type of reading such as buddy reading, group reading at once or everyone reads a page. One of the books was titled ‘‘Clouds’’ which had cross curricula links to the science unit on the weather. The worksheets I created for the students to complete covered spelling, comprehension and word recognition. (Adam</a:t>
            </a:r>
            <a:r>
              <a:rPr lang="en-AU" sz="2400" dirty="0" smtClean="0"/>
              <a:t>)</a:t>
            </a:r>
          </a:p>
          <a:p>
            <a:pPr marL="0" indent="0">
              <a:buNone/>
            </a:pPr>
            <a:r>
              <a:rPr lang="en-AU" dirty="0" smtClean="0"/>
              <a:t>Ryan</a:t>
            </a:r>
            <a:r>
              <a:rPr lang="en-AU" dirty="0"/>
              <a:t>, M. (2013). The pedagogical balancing act: teaching reflection in higher education, </a:t>
            </a:r>
            <a:r>
              <a:rPr lang="en-AU" i="1" dirty="0"/>
              <a:t>Teaching in Higher Education, 18</a:t>
            </a:r>
            <a:r>
              <a:rPr lang="en-AU" dirty="0"/>
              <a:t>(2), 144-155</a:t>
            </a:r>
          </a:p>
        </p:txBody>
      </p:sp>
    </p:spTree>
    <p:extLst>
      <p:ext uri="{BB962C8B-B14F-4D97-AF65-F5344CB8AC3E}">
        <p14:creationId xmlns:p14="http://schemas.microsoft.com/office/powerpoint/2010/main" val="932493014"/>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256"/>
            <a:ext cx="8229600" cy="648072"/>
          </a:xfrm>
        </p:spPr>
        <p:txBody>
          <a:bodyPr/>
          <a:lstStyle/>
          <a:p>
            <a:r>
              <a:rPr lang="en-AU" dirty="0" smtClean="0"/>
              <a:t>Case Study 2</a:t>
            </a:r>
            <a:endParaRPr lang="en-AU" dirty="0"/>
          </a:p>
        </p:txBody>
      </p:sp>
      <p:sp>
        <p:nvSpPr>
          <p:cNvPr id="3" name="Content Placeholder 2"/>
          <p:cNvSpPr>
            <a:spLocks noGrp="1"/>
          </p:cNvSpPr>
          <p:nvPr>
            <p:ph idx="1"/>
          </p:nvPr>
        </p:nvSpPr>
        <p:spPr>
          <a:xfrm>
            <a:off x="457200" y="976328"/>
            <a:ext cx="8229600" cy="3849291"/>
          </a:xfrm>
        </p:spPr>
        <p:txBody>
          <a:bodyPr/>
          <a:lstStyle/>
          <a:p>
            <a:pPr marL="0" indent="0">
              <a:buNone/>
            </a:pPr>
            <a:r>
              <a:rPr lang="en-AU" sz="2400" dirty="0"/>
              <a:t>Research can be looked at as the detailed study of a subject, interest or area of interest, in order to discover or derive meaning from that research. The art of being a good lawyer is not necessarily to know everything about the law, but rather to find out the answer. The benefit of this subject is that, detailed information of the law was not needed in every aspect, but rather a common sense, or realistic approach to dealing with the problem (i.e. setting vs. litigation). However, with knowledge comes power and responsibility. Throughout the semester we were challenged with ‘spanners in the works’ to the initial case brief. It was not necessary to know the law in-depth, but know that what research we had done was sufficient to advise appropriately. (Will</a:t>
            </a:r>
            <a:r>
              <a:rPr lang="en-AU" sz="2400" dirty="0" smtClean="0"/>
              <a:t>)</a:t>
            </a:r>
          </a:p>
          <a:p>
            <a:pPr marL="0" indent="0">
              <a:buNone/>
            </a:pPr>
            <a:r>
              <a:rPr lang="en-AU" dirty="0" smtClean="0"/>
              <a:t>Ryan</a:t>
            </a:r>
            <a:r>
              <a:rPr lang="en-AU" dirty="0"/>
              <a:t>, M. (2013). The pedagogical balancing act: teaching reflection in higher education, </a:t>
            </a:r>
            <a:r>
              <a:rPr lang="en-AU" i="1" dirty="0"/>
              <a:t>Teaching in Higher Education, 18</a:t>
            </a:r>
            <a:r>
              <a:rPr lang="en-AU" dirty="0"/>
              <a:t>(2), 144-155</a:t>
            </a:r>
          </a:p>
        </p:txBody>
      </p:sp>
    </p:spTree>
    <p:extLst>
      <p:ext uri="{BB962C8B-B14F-4D97-AF65-F5344CB8AC3E}">
        <p14:creationId xmlns:p14="http://schemas.microsoft.com/office/powerpoint/2010/main" val="294471828"/>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256"/>
            <a:ext cx="8229600" cy="648072"/>
          </a:xfrm>
        </p:spPr>
        <p:txBody>
          <a:bodyPr/>
          <a:lstStyle/>
          <a:p>
            <a:r>
              <a:rPr lang="en-AU" dirty="0" smtClean="0"/>
              <a:t>Case Study 3</a:t>
            </a:r>
            <a:endParaRPr lang="en-AU" dirty="0"/>
          </a:p>
        </p:txBody>
      </p:sp>
      <p:sp>
        <p:nvSpPr>
          <p:cNvPr id="3" name="Content Placeholder 2"/>
          <p:cNvSpPr>
            <a:spLocks noGrp="1"/>
          </p:cNvSpPr>
          <p:nvPr>
            <p:ph idx="1"/>
          </p:nvPr>
        </p:nvSpPr>
        <p:spPr>
          <a:xfrm>
            <a:off x="457200" y="976328"/>
            <a:ext cx="8229600" cy="3849291"/>
          </a:xfrm>
        </p:spPr>
        <p:txBody>
          <a:bodyPr/>
          <a:lstStyle/>
          <a:p>
            <a:pPr marL="0" indent="0">
              <a:buNone/>
            </a:pPr>
            <a:r>
              <a:rPr lang="en-AU" sz="1900" dirty="0"/>
              <a:t>A consideration of Tuckman’s Five Stages of Team Development _ forming, storming, norming, performing and adjourning (Philips, 1997, p. 142) _ offers insight into some of the Edge Communications team’s specific experiences. During the first few weeks while the team was ‘forming’, members focused on getting to know each other so meetings were characterised by polite and non-challenging behaviour, and a degree of uncertainty and apprehension (</a:t>
            </a:r>
            <a:r>
              <a:rPr lang="en-AU" sz="1900" dirty="0" err="1"/>
              <a:t>Petrock</a:t>
            </a:r>
            <a:r>
              <a:rPr lang="en-AU" sz="1900" dirty="0"/>
              <a:t>, 1990, p. 142). Spending the first few weeks in the forming stage also explains why productivity was fairly low during this time (</a:t>
            </a:r>
            <a:r>
              <a:rPr lang="en-AU" sz="1900" dirty="0" err="1"/>
              <a:t>Bubshait</a:t>
            </a:r>
            <a:r>
              <a:rPr lang="en-AU" sz="1900" dirty="0"/>
              <a:t> &amp; Farooq, 1999, p. 34) [. . .] A team reaches its peak during the performing stage (Philips, 1997, p. 143). Heightened motivation and effectiveness enjoyed during this stage allows a large volume of work to be completed (</a:t>
            </a:r>
            <a:r>
              <a:rPr lang="en-AU" sz="1900" dirty="0" err="1"/>
              <a:t>Petrock</a:t>
            </a:r>
            <a:r>
              <a:rPr lang="en-AU" sz="1900" dirty="0"/>
              <a:t>, 1990, p. 10). The Edge Communications team first entered this stage, at the very latest, in the week leading up to the pitch presentation. By then team members had been assigned specific tasks according to their strengths and weaknesses, and were working towards completion to a high standard by set deadlines. (Jason</a:t>
            </a:r>
            <a:r>
              <a:rPr lang="en-AU" sz="1900" dirty="0" smtClean="0"/>
              <a:t>)</a:t>
            </a:r>
          </a:p>
          <a:p>
            <a:pPr marL="0" indent="0">
              <a:buNone/>
            </a:pPr>
            <a:r>
              <a:rPr lang="en-AU" dirty="0" smtClean="0"/>
              <a:t>Ryan</a:t>
            </a:r>
            <a:r>
              <a:rPr lang="en-AU" dirty="0"/>
              <a:t>, M. (2013). The pedagogical balancing act: teaching reflection in higher education, </a:t>
            </a:r>
            <a:r>
              <a:rPr lang="en-AU" i="1" dirty="0"/>
              <a:t>Teaching in Higher Education, 18</a:t>
            </a:r>
            <a:r>
              <a:rPr lang="en-AU" dirty="0"/>
              <a:t>(2), 144-155</a:t>
            </a:r>
          </a:p>
        </p:txBody>
      </p:sp>
    </p:spTree>
    <p:extLst>
      <p:ext uri="{BB962C8B-B14F-4D97-AF65-F5344CB8AC3E}">
        <p14:creationId xmlns:p14="http://schemas.microsoft.com/office/powerpoint/2010/main" val="285216293"/>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28256"/>
            <a:ext cx="8229600" cy="648072"/>
          </a:xfrm>
        </p:spPr>
        <p:txBody>
          <a:bodyPr/>
          <a:lstStyle/>
          <a:p>
            <a:r>
              <a:rPr lang="en-AU" dirty="0" smtClean="0"/>
              <a:t>Case Study 4</a:t>
            </a:r>
            <a:endParaRPr lang="en-AU" dirty="0"/>
          </a:p>
        </p:txBody>
      </p:sp>
      <p:sp>
        <p:nvSpPr>
          <p:cNvPr id="3" name="Content Placeholder 2"/>
          <p:cNvSpPr>
            <a:spLocks noGrp="1"/>
          </p:cNvSpPr>
          <p:nvPr>
            <p:ph idx="1"/>
          </p:nvPr>
        </p:nvSpPr>
        <p:spPr>
          <a:xfrm>
            <a:off x="457200" y="976328"/>
            <a:ext cx="8229600" cy="3849291"/>
          </a:xfrm>
        </p:spPr>
        <p:txBody>
          <a:bodyPr/>
          <a:lstStyle/>
          <a:p>
            <a:pPr marL="0" indent="0">
              <a:buNone/>
            </a:pPr>
            <a:r>
              <a:rPr lang="en-AU" sz="2200" dirty="0"/>
              <a:t>Everybody responds to stress differently where it can be experienced due to different reasons, and stress can impact on one’s performance at work (Career Development Program, 2009). It is critical that nurses practice competently and adhere to professional boundary guidelines to acquire optimum quality in their nursing care (Meehan, McIntosh, &amp; Bergen, 2006, pp. 10_11). It was found in Belcher and Jones’ study (2009, pp. 142_152) that graduate nurses find it difficult to develop trusting nurse-patient relationships, which as a result, doesn’t give them job satisfaction and the confidence to perform good quality nursing care. I can see why developing trusting nurse-patient relationships are important because patients are in a vulnerable position where they expect that nurses have their best interest at heart. (Roberta</a:t>
            </a:r>
            <a:r>
              <a:rPr lang="en-AU" sz="2200" dirty="0" smtClean="0"/>
              <a:t>)</a:t>
            </a:r>
          </a:p>
          <a:p>
            <a:pPr marL="0" indent="0">
              <a:buNone/>
            </a:pPr>
            <a:r>
              <a:rPr lang="en-AU" dirty="0" smtClean="0"/>
              <a:t>Ryan</a:t>
            </a:r>
            <a:r>
              <a:rPr lang="en-AU" dirty="0"/>
              <a:t>, M. (2013). The pedagogical balancing act: teaching reflection in higher education, </a:t>
            </a:r>
            <a:r>
              <a:rPr lang="en-AU" i="1" dirty="0"/>
              <a:t>Teaching in Higher Education, 18</a:t>
            </a:r>
            <a:r>
              <a:rPr lang="en-AU" dirty="0"/>
              <a:t>(2), 144-155</a:t>
            </a:r>
          </a:p>
        </p:txBody>
      </p:sp>
    </p:spTree>
    <p:extLst>
      <p:ext uri="{BB962C8B-B14F-4D97-AF65-F5344CB8AC3E}">
        <p14:creationId xmlns:p14="http://schemas.microsoft.com/office/powerpoint/2010/main" val="3074644880"/>
      </p:ext>
    </p:extLst>
  </p:cSld>
  <p:clrMapOvr>
    <a:masterClrMapping/>
  </p:clrMapOvr>
  <mc:AlternateContent xmlns:mc="http://schemas.openxmlformats.org/markup-compatibility/2006" xmlns:p14="http://schemas.microsoft.com/office/powerpoint/2010/main">
    <mc:Choice Requires="p14">
      <p:transition p14:dur="10" advClick="0"/>
    </mc:Choice>
    <mc:Fallback xmlns="">
      <p:transition advClick="0"/>
    </mc:Fallback>
  </mc:AlternateContent>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UQ Powerpoint Template">
      <a:majorFont>
        <a:latin typeface="Bodoni MT"/>
        <a:ea typeface=""/>
        <a:cs typeface=""/>
      </a:majorFont>
      <a:minorFont>
        <a:latin typeface="HelveticaNeueLT Pro 45 L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TotalTime>
  <Words>1927</Words>
  <Application>Microsoft Office PowerPoint</Application>
  <PresentationFormat>On-screen Show (4:3)</PresentationFormat>
  <Paragraphs>75</Paragraphs>
  <Slides>13</Slides>
  <Notes>5</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MS PGothic</vt:lpstr>
      <vt:lpstr>MS PGothic</vt:lpstr>
      <vt:lpstr>Arial</vt:lpstr>
      <vt:lpstr>Bodoni MT</vt:lpstr>
      <vt:lpstr>Calibri</vt:lpstr>
      <vt:lpstr>HelveticaNeueLT Pro 45 Lt</vt:lpstr>
      <vt:lpstr>1_Office Theme</vt:lpstr>
      <vt:lpstr>Reflection in ePortfolio</vt:lpstr>
      <vt:lpstr>Reflection</vt:lpstr>
      <vt:lpstr>Self-Reflection Activity</vt:lpstr>
      <vt:lpstr>5 Rs of Reflection</vt:lpstr>
      <vt:lpstr>Group Activity</vt:lpstr>
      <vt:lpstr>Case Study 1</vt:lpstr>
      <vt:lpstr>Case Study 2</vt:lpstr>
      <vt:lpstr>Case Study 3</vt:lpstr>
      <vt:lpstr>Case Study 4</vt:lpstr>
      <vt:lpstr>Case Study 5</vt:lpstr>
      <vt:lpstr>Case Study 6</vt:lpstr>
      <vt:lpstr>Case Study 7</vt:lpstr>
      <vt:lpstr>Self-Reflection Activity Follow-up</vt:lpstr>
    </vt:vector>
  </TitlesOfParts>
  <Company>University of Queensland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Sam Harris</dc:creator>
  <cp:lastModifiedBy>Sam Harris</cp:lastModifiedBy>
  <cp:revision>16</cp:revision>
  <dcterms:created xsi:type="dcterms:W3CDTF">2017-03-07T00:35:55Z</dcterms:created>
  <dcterms:modified xsi:type="dcterms:W3CDTF">2017-03-19T23:08:58Z</dcterms:modified>
</cp:coreProperties>
</file>